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67"/>
  </p:notesMasterIdLst>
  <p:sldIdLst>
    <p:sldId id="274" r:id="rId2"/>
    <p:sldId id="468" r:id="rId3"/>
    <p:sldId id="469" r:id="rId4"/>
    <p:sldId id="506" r:id="rId5"/>
    <p:sldId id="470" r:id="rId6"/>
    <p:sldId id="450" r:id="rId7"/>
    <p:sldId id="472" r:id="rId8"/>
    <p:sldId id="507" r:id="rId9"/>
    <p:sldId id="562" r:id="rId10"/>
    <p:sldId id="473" r:id="rId11"/>
    <p:sldId id="614" r:id="rId12"/>
    <p:sldId id="607" r:id="rId13"/>
    <p:sldId id="608" r:id="rId14"/>
    <p:sldId id="456" r:id="rId15"/>
    <p:sldId id="609" r:id="rId16"/>
    <p:sldId id="563" r:id="rId17"/>
    <p:sldId id="564" r:id="rId18"/>
    <p:sldId id="565" r:id="rId19"/>
    <p:sldId id="566" r:id="rId20"/>
    <p:sldId id="429" r:id="rId21"/>
    <p:sldId id="572" r:id="rId22"/>
    <p:sldId id="477" r:id="rId23"/>
    <p:sldId id="478" r:id="rId24"/>
    <p:sldId id="479" r:id="rId25"/>
    <p:sldId id="480" r:id="rId26"/>
    <p:sldId id="487" r:id="rId27"/>
    <p:sldId id="483" r:id="rId28"/>
    <p:sldId id="590" r:id="rId29"/>
    <p:sldId id="596" r:id="rId30"/>
    <p:sldId id="484" r:id="rId31"/>
    <p:sldId id="489" r:id="rId32"/>
    <p:sldId id="490" r:id="rId33"/>
    <p:sldId id="491" r:id="rId34"/>
    <p:sldId id="599" r:id="rId35"/>
    <p:sldId id="576" r:id="rId36"/>
    <p:sldId id="544" r:id="rId37"/>
    <p:sldId id="570" r:id="rId38"/>
    <p:sldId id="567" r:id="rId39"/>
    <p:sldId id="582" r:id="rId40"/>
    <p:sldId id="575" r:id="rId41"/>
    <p:sldId id="604" r:id="rId42"/>
    <p:sldId id="583" r:id="rId43"/>
    <p:sldId id="579" r:id="rId44"/>
    <p:sldId id="584" r:id="rId45"/>
    <p:sldId id="580" r:id="rId46"/>
    <p:sldId id="585" r:id="rId47"/>
    <p:sldId id="586" r:id="rId48"/>
    <p:sldId id="581" r:id="rId49"/>
    <p:sldId id="605" r:id="rId50"/>
    <p:sldId id="606" r:id="rId51"/>
    <p:sldId id="601" r:id="rId52"/>
    <p:sldId id="618" r:id="rId53"/>
    <p:sldId id="619" r:id="rId54"/>
    <p:sldId id="620" r:id="rId55"/>
    <p:sldId id="621" r:id="rId56"/>
    <p:sldId id="622" r:id="rId57"/>
    <p:sldId id="623" r:id="rId58"/>
    <p:sldId id="617" r:id="rId59"/>
    <p:sldId id="616" r:id="rId60"/>
    <p:sldId id="462" r:id="rId61"/>
    <p:sldId id="587" r:id="rId62"/>
    <p:sldId id="602" r:id="rId63"/>
    <p:sldId id="613" r:id="rId64"/>
    <p:sldId id="527" r:id="rId65"/>
    <p:sldId id="577" r:id="rId66"/>
  </p:sldIdLst>
  <p:sldSz cx="9144000" cy="6858000" type="screen4x3"/>
  <p:notesSz cx="6858000" cy="9144000"/>
  <p:defaultTextStyle>
    <a:defPPr>
      <a:defRPr lang="en-GB"/>
    </a:defPPr>
    <a:lvl1pPr algn="l" rtl="0" fontAlgn="base">
      <a:spcBef>
        <a:spcPct val="0"/>
      </a:spcBef>
      <a:spcAft>
        <a:spcPct val="0"/>
      </a:spcAft>
      <a:defRPr sz="1500" kern="1200">
        <a:solidFill>
          <a:schemeClr val="tx1"/>
        </a:solidFill>
        <a:latin typeface="Verdana" pitchFamily="34" charset="0"/>
        <a:ea typeface="+mn-ea"/>
        <a:cs typeface="Times New Roman" pitchFamily="18" charset="0"/>
      </a:defRPr>
    </a:lvl1pPr>
    <a:lvl2pPr marL="457200" algn="l" rtl="0" fontAlgn="base">
      <a:spcBef>
        <a:spcPct val="0"/>
      </a:spcBef>
      <a:spcAft>
        <a:spcPct val="0"/>
      </a:spcAft>
      <a:defRPr sz="1500" kern="1200">
        <a:solidFill>
          <a:schemeClr val="tx1"/>
        </a:solidFill>
        <a:latin typeface="Verdana" pitchFamily="34" charset="0"/>
        <a:ea typeface="+mn-ea"/>
        <a:cs typeface="Times New Roman" pitchFamily="18" charset="0"/>
      </a:defRPr>
    </a:lvl2pPr>
    <a:lvl3pPr marL="914400" algn="l" rtl="0" fontAlgn="base">
      <a:spcBef>
        <a:spcPct val="0"/>
      </a:spcBef>
      <a:spcAft>
        <a:spcPct val="0"/>
      </a:spcAft>
      <a:defRPr sz="1500" kern="1200">
        <a:solidFill>
          <a:schemeClr val="tx1"/>
        </a:solidFill>
        <a:latin typeface="Verdana" pitchFamily="34" charset="0"/>
        <a:ea typeface="+mn-ea"/>
        <a:cs typeface="Times New Roman" pitchFamily="18" charset="0"/>
      </a:defRPr>
    </a:lvl3pPr>
    <a:lvl4pPr marL="1371600" algn="l" rtl="0" fontAlgn="base">
      <a:spcBef>
        <a:spcPct val="0"/>
      </a:spcBef>
      <a:spcAft>
        <a:spcPct val="0"/>
      </a:spcAft>
      <a:defRPr sz="1500" kern="1200">
        <a:solidFill>
          <a:schemeClr val="tx1"/>
        </a:solidFill>
        <a:latin typeface="Verdana" pitchFamily="34" charset="0"/>
        <a:ea typeface="+mn-ea"/>
        <a:cs typeface="Times New Roman" pitchFamily="18" charset="0"/>
      </a:defRPr>
    </a:lvl4pPr>
    <a:lvl5pPr marL="1828800" algn="l" rtl="0" fontAlgn="base">
      <a:spcBef>
        <a:spcPct val="0"/>
      </a:spcBef>
      <a:spcAft>
        <a:spcPct val="0"/>
      </a:spcAft>
      <a:defRPr sz="1500" kern="1200">
        <a:solidFill>
          <a:schemeClr val="tx1"/>
        </a:solidFill>
        <a:latin typeface="Verdana" pitchFamily="34" charset="0"/>
        <a:ea typeface="+mn-ea"/>
        <a:cs typeface="Times New Roman" pitchFamily="18" charset="0"/>
      </a:defRPr>
    </a:lvl5pPr>
    <a:lvl6pPr marL="2286000" algn="l" defTabSz="914400" rtl="0" eaLnBrk="1" latinLnBrk="0" hangingPunct="1">
      <a:defRPr sz="1500" kern="1200">
        <a:solidFill>
          <a:schemeClr val="tx1"/>
        </a:solidFill>
        <a:latin typeface="Verdana" pitchFamily="34" charset="0"/>
        <a:ea typeface="+mn-ea"/>
        <a:cs typeface="Times New Roman" pitchFamily="18" charset="0"/>
      </a:defRPr>
    </a:lvl6pPr>
    <a:lvl7pPr marL="2743200" algn="l" defTabSz="914400" rtl="0" eaLnBrk="1" latinLnBrk="0" hangingPunct="1">
      <a:defRPr sz="1500" kern="1200">
        <a:solidFill>
          <a:schemeClr val="tx1"/>
        </a:solidFill>
        <a:latin typeface="Verdana" pitchFamily="34" charset="0"/>
        <a:ea typeface="+mn-ea"/>
        <a:cs typeface="Times New Roman" pitchFamily="18" charset="0"/>
      </a:defRPr>
    </a:lvl7pPr>
    <a:lvl8pPr marL="3200400" algn="l" defTabSz="914400" rtl="0" eaLnBrk="1" latinLnBrk="0" hangingPunct="1">
      <a:defRPr sz="1500" kern="1200">
        <a:solidFill>
          <a:schemeClr val="tx1"/>
        </a:solidFill>
        <a:latin typeface="Verdana" pitchFamily="34" charset="0"/>
        <a:ea typeface="+mn-ea"/>
        <a:cs typeface="Times New Roman" pitchFamily="18" charset="0"/>
      </a:defRPr>
    </a:lvl8pPr>
    <a:lvl9pPr marL="3657600" algn="l" defTabSz="914400" rtl="0" eaLnBrk="1" latinLnBrk="0" hangingPunct="1">
      <a:defRPr sz="1500" kern="1200">
        <a:solidFill>
          <a:schemeClr val="tx1"/>
        </a:solidFill>
        <a:latin typeface="Verdana" pitchFamily="34"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99"/>
    <a:srgbClr val="780621"/>
    <a:srgbClr val="00FF00"/>
    <a:srgbClr val="364B33"/>
    <a:srgbClr val="5F5F5F"/>
    <a:srgbClr val="FF0000"/>
    <a:srgbClr val="F86E8F"/>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6" autoAdjust="0"/>
    <p:restoredTop sz="86449" autoAdjust="0"/>
  </p:normalViewPr>
  <p:slideViewPr>
    <p:cSldViewPr snapToGrid="0">
      <p:cViewPr varScale="1">
        <p:scale>
          <a:sx n="61" d="100"/>
          <a:sy n="61" d="100"/>
        </p:scale>
        <p:origin x="-77" y="-259"/>
      </p:cViewPr>
      <p:guideLst>
        <p:guide orient="horz" pos="2160"/>
        <p:guide pos="3264"/>
      </p:guideLst>
    </p:cSldViewPr>
  </p:slideViewPr>
  <p:outlineViewPr>
    <p:cViewPr>
      <p:scale>
        <a:sx n="33" d="100"/>
        <a:sy n="33" d="100"/>
      </p:scale>
      <p:origin x="240" y="95237"/>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1" d="100"/>
          <a:sy n="61" d="100"/>
        </p:scale>
        <p:origin x="-3168"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7ED108E-92EE-4A68-AFC0-3671E2ADB57B}" type="datetimeFigureOut">
              <a:rPr lang="en-US"/>
              <a:pPr>
                <a:defRPr/>
              </a:pPr>
              <a:t>9/19/2013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27141E7-CE0F-489A-A290-947FF35DAAE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pPr>
              <a:defRPr/>
            </a:pPr>
            <a:fld id="{F27141E7-CE0F-489A-A290-947FF35DAAE6}"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B596BF-0EAF-4249-A969-5AEAB67385C1}" type="slidenum">
              <a:rPr lang="en-US" smtClean="0"/>
              <a:pPr>
                <a:defRPr/>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pPr>
              <a:defRPr/>
            </a:pPr>
            <a:fld id="{F27141E7-CE0F-489A-A290-947FF35DAAE6}" type="slidenum">
              <a:rPr lang="en-US" smtClean="0"/>
              <a:pPr>
                <a:defRPr/>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35</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35</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pPr>
              <a:defRPr/>
            </a:pPr>
            <a:fld id="{F27141E7-CE0F-489A-A290-947FF35DAAE6}" type="slidenum">
              <a:rPr lang="en-US" smtClean="0"/>
              <a:pPr>
                <a:defRPr/>
              </a:pPr>
              <a:t>51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60</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60</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62</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62</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cs typeface="Times New Roman"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cs typeface="Times New Roman"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cs typeface="Times New Roman"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a:cs typeface="Times New Roman"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a:cs typeface="Times New Roman" charset="0"/>
              </a:endParaRPr>
            </a:p>
          </p:txBody>
        </p:sp>
      </p:grpSp>
      <p:sp>
        <p:nvSpPr>
          <p:cNvPr id="29707" name="Rectangle 11"/>
          <p:cNvSpPr>
            <a:spLocks noGrp="1" noChangeArrowheads="1"/>
          </p:cNvSpPr>
          <p:nvPr>
            <p:ph type="ctrTitle" sz="quarter"/>
          </p:nvPr>
        </p:nvSpPr>
        <p:spPr>
          <a:xfrm>
            <a:off x="685800" y="1736725"/>
            <a:ext cx="7772400" cy="1920875"/>
          </a:xfrm>
        </p:spPr>
        <p:txBody>
          <a:bodyPr/>
          <a:lstStyle>
            <a:lvl1pPr>
              <a:defRPr sz="6000"/>
            </a:lvl1pPr>
          </a:lstStyle>
          <a:p>
            <a:r>
              <a:rPr lang="bg-BG"/>
              <a:t>Click to edit Master title style</a:t>
            </a:r>
          </a:p>
        </p:txBody>
      </p:sp>
      <p:sp>
        <p:nvSpPr>
          <p:cNvPr id="297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bg-BG"/>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bg-BG"/>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bg-BG"/>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5BF1A1E-C800-46C5-8384-F56A6017424E}" type="slidenum">
              <a:rPr lang="bg-BG"/>
              <a:pPr>
                <a:defRPr/>
              </a:pPr>
              <a:t>‹#›</a:t>
            </a:fld>
            <a:endParaRPr lang="bg-BG"/>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D8075755-2B25-415F-968E-B7818BAB5441}"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9B643144-AAEA-45C3-8B0A-953E5D5C69B7}"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bg-BG"/>
          </a:p>
        </p:txBody>
      </p:sp>
      <p:sp>
        <p:nvSpPr>
          <p:cNvPr id="8" name="Rectangle 3"/>
          <p:cNvSpPr>
            <a:spLocks noGrp="1" noChangeArrowheads="1"/>
          </p:cNvSpPr>
          <p:nvPr>
            <p:ph type="sldNum" sz="quarter" idx="11"/>
          </p:nvPr>
        </p:nvSpPr>
        <p:spPr>
          <a:ln/>
        </p:spPr>
        <p:txBody>
          <a:bodyPr/>
          <a:lstStyle>
            <a:lvl1pPr>
              <a:defRPr/>
            </a:lvl1pPr>
          </a:lstStyle>
          <a:p>
            <a:pPr>
              <a:defRPr/>
            </a:pPr>
            <a:fld id="{D560DA70-CF96-4899-BF0E-AE37F37295E7}" type="slidenum">
              <a:rPr lang="bg-BG"/>
              <a:pPr>
                <a:defRPr/>
              </a:pPr>
              <a:t>‹#›</a:t>
            </a:fld>
            <a:endParaRPr lang="bg-BG"/>
          </a:p>
        </p:txBody>
      </p:sp>
      <p:sp>
        <p:nvSpPr>
          <p:cNvPr id="9"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EDB76D46-8739-4316-9AB4-DE6E5C447329}"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316D00C5-C7F2-43D9-BFFD-A0CA4B7C7FA3}"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AFE8F6C3-8200-4A67-B6AF-6C5D8FB81477}"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902A0169-D91B-4EF5-9A60-9428B91F1B4F}"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bg-BG"/>
          </a:p>
        </p:txBody>
      </p:sp>
      <p:sp>
        <p:nvSpPr>
          <p:cNvPr id="8" name="Rectangle 3"/>
          <p:cNvSpPr>
            <a:spLocks noGrp="1" noChangeArrowheads="1"/>
          </p:cNvSpPr>
          <p:nvPr>
            <p:ph type="sldNum" sz="quarter" idx="11"/>
          </p:nvPr>
        </p:nvSpPr>
        <p:spPr>
          <a:ln/>
        </p:spPr>
        <p:txBody>
          <a:bodyPr/>
          <a:lstStyle>
            <a:lvl1pPr>
              <a:defRPr/>
            </a:lvl1pPr>
          </a:lstStyle>
          <a:p>
            <a:pPr>
              <a:defRPr/>
            </a:pPr>
            <a:fld id="{FE4B2897-660B-46D7-9D3D-E3DA627B3552}" type="slidenum">
              <a:rPr lang="bg-BG"/>
              <a:pPr>
                <a:defRPr/>
              </a:pPr>
              <a:t>‹#›</a:t>
            </a:fld>
            <a:endParaRPr lang="bg-BG"/>
          </a:p>
        </p:txBody>
      </p:sp>
      <p:sp>
        <p:nvSpPr>
          <p:cNvPr id="9"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bg-BG"/>
          </a:p>
        </p:txBody>
      </p:sp>
      <p:sp>
        <p:nvSpPr>
          <p:cNvPr id="4" name="Rectangle 3"/>
          <p:cNvSpPr>
            <a:spLocks noGrp="1" noChangeArrowheads="1"/>
          </p:cNvSpPr>
          <p:nvPr>
            <p:ph type="sldNum" sz="quarter" idx="11"/>
          </p:nvPr>
        </p:nvSpPr>
        <p:spPr>
          <a:ln/>
        </p:spPr>
        <p:txBody>
          <a:bodyPr/>
          <a:lstStyle>
            <a:lvl1pPr>
              <a:defRPr/>
            </a:lvl1pPr>
          </a:lstStyle>
          <a:p>
            <a:pPr>
              <a:defRPr/>
            </a:pPr>
            <a:fld id="{02296680-87B0-4EEB-90BF-D796C5E0CBC2}" type="slidenum">
              <a:rPr lang="bg-BG"/>
              <a:pPr>
                <a:defRPr/>
              </a:pPr>
              <a:t>‹#›</a:t>
            </a:fld>
            <a:endParaRPr lang="bg-BG"/>
          </a:p>
        </p:txBody>
      </p:sp>
      <p:sp>
        <p:nvSpPr>
          <p:cNvPr id="5"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bg-BG"/>
          </a:p>
        </p:txBody>
      </p:sp>
      <p:sp>
        <p:nvSpPr>
          <p:cNvPr id="3" name="Rectangle 3"/>
          <p:cNvSpPr>
            <a:spLocks noGrp="1" noChangeArrowheads="1"/>
          </p:cNvSpPr>
          <p:nvPr>
            <p:ph type="sldNum" sz="quarter" idx="11"/>
          </p:nvPr>
        </p:nvSpPr>
        <p:spPr>
          <a:ln/>
        </p:spPr>
        <p:txBody>
          <a:bodyPr/>
          <a:lstStyle>
            <a:lvl1pPr>
              <a:defRPr/>
            </a:lvl1pPr>
          </a:lstStyle>
          <a:p>
            <a:pPr>
              <a:defRPr/>
            </a:pPr>
            <a:fld id="{5AEF285C-CB28-4EAA-95D5-C89A1B3E9E32}" type="slidenum">
              <a:rPr lang="bg-BG"/>
              <a:pPr>
                <a:defRPr/>
              </a:pPr>
              <a:t>‹#›</a:t>
            </a:fld>
            <a:endParaRPr lang="bg-BG"/>
          </a:p>
        </p:txBody>
      </p:sp>
      <p:sp>
        <p:nvSpPr>
          <p:cNvPr id="4"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DD1A2483-AB09-45CC-A3D4-479FBCB970FE}"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065C4180-AB7F-4240-911D-C5B1E60313BA}"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cs typeface="Times New Roman" charset="0"/>
              </a:defRPr>
            </a:lvl1pPr>
          </a:lstStyle>
          <a:p>
            <a:pPr>
              <a:defRPr/>
            </a:pPr>
            <a:endParaRPr lang="bg-BG"/>
          </a:p>
        </p:txBody>
      </p:sp>
      <p:sp>
        <p:nvSpPr>
          <p:cNvPr id="286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Times New Roman" charset="0"/>
              </a:defRPr>
            </a:lvl1pPr>
          </a:lstStyle>
          <a:p>
            <a:pPr>
              <a:defRPr/>
            </a:pPr>
            <a:fld id="{77729AF6-9464-42E0-A6A0-2C114574DC8B}" type="slidenum">
              <a:rPr lang="bg-BG"/>
              <a:pPr>
                <a:defRPr/>
              </a:pPr>
              <a:t>‹#›</a:t>
            </a:fld>
            <a:endParaRPr lang="bg-BG"/>
          </a:p>
        </p:txBody>
      </p:sp>
      <p:grpSp>
        <p:nvGrpSpPr>
          <p:cNvPr id="2052" name="Group 4"/>
          <p:cNvGrpSpPr>
            <a:grpSpLocks/>
          </p:cNvGrpSpPr>
          <p:nvPr/>
        </p:nvGrpSpPr>
        <p:grpSpPr bwMode="auto">
          <a:xfrm>
            <a:off x="0" y="0"/>
            <a:ext cx="9140825"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286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cs typeface="Times New Roman" charset="0"/>
                </a:endParaRPr>
              </a:p>
            </p:txBody>
          </p:sp>
          <p:sp>
            <p:nvSpPr>
              <p:cNvPr id="286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cs typeface="Times New Roman" charset="0"/>
                </a:endParaRPr>
              </a:p>
            </p:txBody>
          </p:sp>
          <p:sp>
            <p:nvSpPr>
              <p:cNvPr id="286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cs typeface="Times New Roman" charset="0"/>
                </a:endParaRPr>
              </a:p>
            </p:txBody>
          </p:sp>
          <p:sp>
            <p:nvSpPr>
              <p:cNvPr id="286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a:cs typeface="Times New Roman" charset="0"/>
                </a:endParaRPr>
              </a:p>
            </p:txBody>
          </p:sp>
          <p:sp>
            <p:nvSpPr>
              <p:cNvPr id="286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grpSp>
        <p:sp>
          <p:nvSpPr>
            <p:cNvPr id="286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sp>
          <p:nvSpPr>
            <p:cNvPr id="286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a:cs typeface="Times New Roman" charset="0"/>
              </a:endParaRPr>
            </a:p>
          </p:txBody>
        </p:sp>
      </p:grpSp>
      <p:sp>
        <p:nvSpPr>
          <p:cNvPr id="286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bg-BG" smtClean="0"/>
              <a:t>Click to edit Master title style</a:t>
            </a:r>
          </a:p>
        </p:txBody>
      </p:sp>
      <p:sp>
        <p:nvSpPr>
          <p:cNvPr id="286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cs typeface="Times New Roman" charset="0"/>
              </a:defRPr>
            </a:lvl1pPr>
          </a:lstStyle>
          <a:p>
            <a:pPr>
              <a:defRPr/>
            </a:pPr>
            <a:endParaRPr lang="bg-BG"/>
          </a:p>
        </p:txBody>
      </p:sp>
      <p:sp>
        <p:nvSpPr>
          <p:cNvPr id="286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bg-BG" smtClean="0"/>
              <a:t>Click to edit Master text styles</a:t>
            </a:r>
          </a:p>
          <a:p>
            <a:pPr lvl="1"/>
            <a:r>
              <a:rPr lang="bg-BG" smtClean="0"/>
              <a:t>Second level</a:t>
            </a:r>
          </a:p>
          <a:p>
            <a:pPr lvl="2"/>
            <a:r>
              <a:rPr lang="bg-BG" smtClean="0"/>
              <a:t>Third level</a:t>
            </a:r>
          </a:p>
          <a:p>
            <a:pPr lvl="3"/>
            <a:r>
              <a:rPr lang="bg-BG" smtClean="0"/>
              <a:t>Fourth level</a:t>
            </a:r>
          </a:p>
          <a:p>
            <a:pPr lvl="4"/>
            <a:r>
              <a:rPr lang="bg-BG" smtClean="0"/>
              <a:t>Fifth level</a:t>
            </a:r>
          </a:p>
        </p:txBody>
      </p:sp>
    </p:spTree>
  </p:cSld>
  <p:clrMap bg1="dk2" tx1="lt1" bg2="dk1" tx2="lt2" accent1="accent1" accent2="accent2" accent3="accent3" accent4="accent4" accent5="accent5" accent6="accent6" hlink="hlink" folHlink="folHlink"/>
  <p:sldLayoutIdLst>
    <p:sldLayoutId id="2147483733"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1016001"/>
            <a:ext cx="9144000" cy="1942148"/>
          </a:xfrm>
        </p:spPr>
        <p:txBody>
          <a:bodyPr/>
          <a:lstStyle/>
          <a:p>
            <a:pPr eaLnBrk="1" hangingPunct="1">
              <a:defRPr/>
            </a:pPr>
            <a:r>
              <a:rPr lang="en-US" sz="4800" dirty="0" smtClean="0">
                <a:solidFill>
                  <a:schemeClr val="tx1"/>
                </a:solidFill>
              </a:rPr>
              <a:t>Authoring, peer-review and publication in one place, for the first time!</a:t>
            </a:r>
            <a:br>
              <a:rPr lang="en-US" sz="4800" dirty="0" smtClean="0">
                <a:solidFill>
                  <a:schemeClr val="tx1"/>
                </a:solidFill>
              </a:rPr>
            </a:br>
            <a:r>
              <a:rPr lang="en-US" sz="4000" b="0" dirty="0" err="1" smtClean="0">
                <a:solidFill>
                  <a:srgbClr val="FFC000"/>
                </a:solidFill>
              </a:rPr>
              <a:t>Pensoft</a:t>
            </a:r>
            <a:r>
              <a:rPr lang="en-US" sz="4000" b="0" dirty="0" smtClean="0">
                <a:solidFill>
                  <a:srgbClr val="FFC000"/>
                </a:solidFill>
              </a:rPr>
              <a:t> Journal System (PJS 2.0)</a:t>
            </a:r>
            <a:endParaRPr lang="en-US" sz="2800" b="0" dirty="0" smtClean="0">
              <a:solidFill>
                <a:srgbClr val="FFC000"/>
              </a:solidFill>
            </a:endParaRPr>
          </a:p>
        </p:txBody>
      </p:sp>
      <p:sp>
        <p:nvSpPr>
          <p:cNvPr id="7" name="Subtitle 6"/>
          <p:cNvSpPr>
            <a:spLocks noGrp="1"/>
          </p:cNvSpPr>
          <p:nvPr>
            <p:ph type="subTitle" sz="quarter" idx="1"/>
          </p:nvPr>
        </p:nvSpPr>
        <p:spPr>
          <a:xfrm>
            <a:off x="1071850" y="3746837"/>
            <a:ext cx="7335611" cy="2316480"/>
          </a:xfrm>
        </p:spPr>
        <p:txBody>
          <a:bodyPr/>
          <a:lstStyle/>
          <a:p>
            <a:r>
              <a:rPr lang="bg-BG" sz="2200" dirty="0" smtClean="0"/>
              <a:t>Lyubomir </a:t>
            </a:r>
            <a:r>
              <a:rPr lang="bg-BG" sz="2200" dirty="0" smtClean="0"/>
              <a:t>Penev</a:t>
            </a:r>
            <a:endParaRPr lang="en-US" sz="2200" dirty="0" smtClean="0"/>
          </a:p>
          <a:p>
            <a:endParaRPr lang="en-US" sz="2200" dirty="0" smtClean="0"/>
          </a:p>
          <a:p>
            <a:r>
              <a:rPr lang="bg-BG" sz="2200" dirty="0" smtClean="0"/>
              <a:t/>
            </a:r>
            <a:br>
              <a:rPr lang="bg-BG" sz="2200" dirty="0" smtClean="0"/>
            </a:br>
            <a:endParaRPr lang="bg-BG" sz="2200" b="1" baseline="30000" dirty="0" smtClean="0"/>
          </a:p>
          <a:p>
            <a:endParaRPr lang="bg-BG" sz="2000" b="1" dirty="0" smtClean="0">
              <a:latin typeface="+mj-lt"/>
            </a:endParaRPr>
          </a:p>
        </p:txBody>
      </p:sp>
      <p:pic>
        <p:nvPicPr>
          <p:cNvPr id="4101" name="Picture 4"/>
          <p:cNvPicPr>
            <a:picLocks noChangeAspect="1" noChangeArrowheads="1"/>
          </p:cNvPicPr>
          <p:nvPr/>
        </p:nvPicPr>
        <p:blipFill>
          <a:blip r:embed="rId3" cstate="print"/>
          <a:srcRect/>
          <a:stretch>
            <a:fillRect/>
          </a:stretch>
        </p:blipFill>
        <p:spPr bwMode="auto">
          <a:xfrm>
            <a:off x="7338805" y="6140352"/>
            <a:ext cx="1556716" cy="413745"/>
          </a:xfrm>
          <a:prstGeom prst="rect">
            <a:avLst/>
          </a:prstGeom>
          <a:noFill/>
          <a:ln w="9525">
            <a:noFill/>
            <a:miter lim="800000"/>
            <a:headEnd/>
            <a:tailEnd/>
          </a:ln>
        </p:spPr>
      </p:pic>
      <p:grpSp>
        <p:nvGrpSpPr>
          <p:cNvPr id="10" name="Group 39"/>
          <p:cNvGrpSpPr>
            <a:grpSpLocks/>
          </p:cNvGrpSpPr>
          <p:nvPr/>
        </p:nvGrpSpPr>
        <p:grpSpPr bwMode="auto">
          <a:xfrm>
            <a:off x="487149" y="5774076"/>
            <a:ext cx="7413113" cy="1083924"/>
            <a:chOff x="-12121" y="590"/>
            <a:chExt cx="14429" cy="1775"/>
          </a:xfrm>
        </p:grpSpPr>
        <p:pic>
          <p:nvPicPr>
            <p:cNvPr id="11" name="Picture 38" descr="ViBRANT Logo No Text-Large"/>
            <p:cNvPicPr>
              <a:picLocks noChangeAspect="1" noChangeArrowheads="1"/>
            </p:cNvPicPr>
            <p:nvPr/>
          </p:nvPicPr>
          <p:blipFill>
            <a:blip r:embed="rId4" cstate="print"/>
            <a:srcRect/>
            <a:stretch>
              <a:fillRect/>
            </a:stretch>
          </p:blipFill>
          <p:spPr bwMode="auto">
            <a:xfrm>
              <a:off x="-12121" y="590"/>
              <a:ext cx="2008" cy="1305"/>
            </a:xfrm>
            <a:prstGeom prst="rect">
              <a:avLst/>
            </a:prstGeom>
            <a:noFill/>
          </p:spPr>
        </p:pic>
        <p:sp>
          <p:nvSpPr>
            <p:cNvPr id="12" name="Text Box 32"/>
            <p:cNvSpPr txBox="1">
              <a:spLocks noChangeArrowheads="1"/>
            </p:cNvSpPr>
            <p:nvPr/>
          </p:nvSpPr>
          <p:spPr bwMode="auto">
            <a:xfrm>
              <a:off x="-10965" y="1404"/>
              <a:ext cx="1455" cy="494"/>
            </a:xfrm>
            <a:prstGeom prst="rect">
              <a:avLst/>
            </a:prstGeom>
            <a:noFill/>
            <a:ln w="9525">
              <a:noFill/>
              <a:miter lim="800000"/>
              <a:headEnd/>
              <a:tailEnd/>
            </a:ln>
          </p:spPr>
          <p:txBody>
            <a:bodyPr wrap="none">
              <a:spAutoFit/>
            </a:bodyPr>
            <a:lstStyle/>
            <a:p>
              <a:pPr>
                <a:tabLst>
                  <a:tab pos="533400" algn="l"/>
                </a:tabLst>
              </a:pPr>
              <a:r>
                <a:rPr lang="en-US" sz="2000" dirty="0" err="1" smtClean="0">
                  <a:latin typeface="Helvetica" pitchFamily="-48" charset="0"/>
                </a:rPr>
                <a:t>ViBRANT</a:t>
              </a:r>
              <a:endParaRPr lang="en-US" sz="2000" dirty="0">
                <a:latin typeface="Helvetica" pitchFamily="-48" charset="0"/>
              </a:endParaRPr>
            </a:p>
          </p:txBody>
        </p:sp>
        <p:sp>
          <p:nvSpPr>
            <p:cNvPr id="13" name="Text Box 33"/>
            <p:cNvSpPr txBox="1">
              <a:spLocks noChangeArrowheads="1"/>
            </p:cNvSpPr>
            <p:nvPr/>
          </p:nvSpPr>
          <p:spPr bwMode="auto">
            <a:xfrm>
              <a:off x="1948" y="1836"/>
              <a:ext cx="360" cy="529"/>
            </a:xfrm>
            <a:prstGeom prst="rect">
              <a:avLst/>
            </a:prstGeom>
            <a:noFill/>
            <a:ln w="9525">
              <a:noFill/>
              <a:miter lim="800000"/>
              <a:headEnd/>
              <a:tailEnd/>
            </a:ln>
          </p:spPr>
          <p:txBody>
            <a:bodyPr wrap="none">
              <a:spAutoFit/>
            </a:bodyPr>
            <a:lstStyle/>
            <a:p>
              <a:endParaRPr lang="en-US" i="1" dirty="0"/>
            </a:p>
          </p:txBody>
        </p:sp>
      </p:grpSp>
      <p:sp>
        <p:nvSpPr>
          <p:cNvPr id="9" name="Rectangle 8"/>
          <p:cNvSpPr/>
          <p:nvPr/>
        </p:nvSpPr>
        <p:spPr>
          <a:xfrm>
            <a:off x="1727863" y="4992527"/>
            <a:ext cx="6258560" cy="338554"/>
          </a:xfrm>
          <a:prstGeom prst="rect">
            <a:avLst/>
          </a:prstGeom>
        </p:spPr>
        <p:txBody>
          <a:bodyPr wrap="square">
            <a:spAutoFit/>
          </a:bodyPr>
          <a:lstStyle/>
          <a:p>
            <a:pPr algn="ctr"/>
            <a:r>
              <a:rPr lang="en-US" sz="1600" dirty="0" smtClean="0"/>
              <a:t>OASPA Conference, Riga, 18-20 Sep 2013</a:t>
            </a:r>
            <a:endParaRPr lang="en-US" sz="1600"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0"/>
            <a:ext cx="8229600" cy="1143000"/>
          </a:xfrm>
        </p:spPr>
        <p:txBody>
          <a:bodyPr/>
          <a:lstStyle/>
          <a:p>
            <a:r>
              <a:rPr lang="en-US" sz="4000" b="0" dirty="0" smtClean="0">
                <a:solidFill>
                  <a:schemeClr val="tx1"/>
                </a:solidFill>
              </a:rPr>
              <a:t>The “peer review” pressure</a:t>
            </a:r>
            <a:endParaRPr lang="bg-BG" sz="4000" b="0" dirty="0">
              <a:solidFill>
                <a:schemeClr val="tx1"/>
              </a:solidFill>
            </a:endParaRPr>
          </a:p>
        </p:txBody>
      </p:sp>
      <p:pic>
        <p:nvPicPr>
          <p:cNvPr id="4" name="Picture 3" descr="1-05.jpg"/>
          <p:cNvPicPr>
            <a:picLocks noChangeAspect="1"/>
          </p:cNvPicPr>
          <p:nvPr/>
        </p:nvPicPr>
        <p:blipFill>
          <a:blip r:embed="rId2" cstate="print"/>
          <a:stretch>
            <a:fillRect/>
          </a:stretch>
        </p:blipFill>
        <p:spPr>
          <a:xfrm>
            <a:off x="914399" y="975360"/>
            <a:ext cx="7484559" cy="588264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6160"/>
          </a:xfrm>
        </p:spPr>
        <p:txBody>
          <a:bodyPr/>
          <a:lstStyle/>
          <a:p>
            <a:r>
              <a:rPr lang="en-US" sz="3000" b="0" dirty="0" smtClean="0">
                <a:solidFill>
                  <a:schemeClr val="tx1"/>
                </a:solidFill>
              </a:rPr>
              <a:t>Low uptake of open data publishing/sharing</a:t>
            </a:r>
            <a:endParaRPr lang="bg-BG" sz="3000" b="0" dirty="0">
              <a:solidFill>
                <a:schemeClr val="tx1"/>
              </a:solidFill>
            </a:endParaRPr>
          </a:p>
        </p:txBody>
      </p:sp>
      <p:pic>
        <p:nvPicPr>
          <p:cNvPr id="4" name="Picture 3" descr="1-03.jpg"/>
          <p:cNvPicPr>
            <a:picLocks noChangeAspect="1"/>
          </p:cNvPicPr>
          <p:nvPr/>
        </p:nvPicPr>
        <p:blipFill>
          <a:blip r:embed="rId2" cstate="print"/>
          <a:stretch>
            <a:fillRect/>
          </a:stretch>
        </p:blipFill>
        <p:spPr>
          <a:xfrm>
            <a:off x="833119" y="833121"/>
            <a:ext cx="7665531" cy="6024879"/>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cstate="print"/>
          <a:srcRect/>
          <a:stretch>
            <a:fillRect/>
          </a:stretch>
        </p:blipFill>
        <p:spPr bwMode="auto">
          <a:xfrm>
            <a:off x="5661498" y="2089675"/>
            <a:ext cx="2003898" cy="2832519"/>
          </a:xfrm>
          <a:prstGeom prst="rect">
            <a:avLst/>
          </a:prstGeom>
          <a:noFill/>
          <a:ln w="9525">
            <a:noFill/>
            <a:miter lim="800000"/>
            <a:headEnd/>
            <a:tailEnd/>
          </a:ln>
        </p:spPr>
      </p:pic>
      <p:pic>
        <p:nvPicPr>
          <p:cNvPr id="187395" name="Picture 3"/>
          <p:cNvPicPr>
            <a:picLocks noChangeAspect="1" noChangeArrowheads="1"/>
          </p:cNvPicPr>
          <p:nvPr/>
        </p:nvPicPr>
        <p:blipFill>
          <a:blip r:embed="rId4" cstate="print"/>
          <a:srcRect/>
          <a:stretch>
            <a:fillRect/>
          </a:stretch>
        </p:blipFill>
        <p:spPr bwMode="auto">
          <a:xfrm>
            <a:off x="486383" y="809728"/>
            <a:ext cx="3829050" cy="5705475"/>
          </a:xfrm>
          <a:prstGeom prst="rect">
            <a:avLst/>
          </a:prstGeom>
          <a:noFill/>
          <a:ln w="9525">
            <a:noFill/>
            <a:miter lim="800000"/>
            <a:headEnd/>
            <a:tailEnd/>
          </a:ln>
        </p:spPr>
      </p:pic>
      <p:sp>
        <p:nvSpPr>
          <p:cNvPr id="7" name="Rectangle 6"/>
          <p:cNvSpPr/>
          <p:nvPr/>
        </p:nvSpPr>
        <p:spPr>
          <a:xfrm>
            <a:off x="5689986" y="6144668"/>
            <a:ext cx="2003897" cy="338554"/>
          </a:xfrm>
          <a:prstGeom prst="rect">
            <a:avLst/>
          </a:prstGeom>
        </p:spPr>
        <p:txBody>
          <a:bodyPr wrap="square">
            <a:spAutoFit/>
          </a:bodyPr>
          <a:lstStyle/>
          <a:p>
            <a:r>
              <a:rPr lang="en-US" sz="1600" dirty="0" smtClean="0">
                <a:latin typeface="Calibri" pitchFamily="34" charset="0"/>
                <a:ea typeface="Adobe Song Std L" pitchFamily="18" charset="-128"/>
                <a:cs typeface="Calibri" pitchFamily="34" charset="0"/>
              </a:rPr>
              <a:t>Source</a:t>
            </a:r>
            <a:r>
              <a:rPr lang="bg-BG" sz="1600" dirty="0" smtClean="0">
                <a:latin typeface="Calibri" pitchFamily="34" charset="0"/>
                <a:ea typeface="Adobe Song Std L" pitchFamily="18" charset="-128"/>
                <a:cs typeface="Calibri" pitchFamily="34" charset="0"/>
              </a:rPr>
              <a:t>:  </a:t>
            </a:r>
            <a:r>
              <a:rPr lang="en-US" sz="1600" dirty="0" smtClean="0">
                <a:latin typeface="Calibri" pitchFamily="34" charset="0"/>
                <a:ea typeface="Adobe Song Std L" pitchFamily="18" charset="-128"/>
                <a:cs typeface="Calibri" pitchFamily="34" charset="0"/>
              </a:rPr>
              <a:t>Wikipedia</a:t>
            </a:r>
            <a:endParaRPr lang="bg-BG" dirty="0">
              <a:latin typeface="Calibri" pitchFamily="34" charset="0"/>
              <a:ea typeface="Adobe Song Std L" pitchFamily="18" charset="-128"/>
              <a:cs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cstate="print"/>
          <a:srcRect/>
          <a:stretch>
            <a:fillRect/>
          </a:stretch>
        </p:blipFill>
        <p:spPr bwMode="auto">
          <a:xfrm>
            <a:off x="236907" y="151084"/>
            <a:ext cx="3102785" cy="2018183"/>
          </a:xfrm>
          <a:prstGeom prst="rect">
            <a:avLst/>
          </a:prstGeom>
          <a:noFill/>
          <a:ln w="9525">
            <a:noFill/>
            <a:miter lim="800000"/>
            <a:headEnd/>
            <a:tailEnd/>
          </a:ln>
        </p:spPr>
      </p:pic>
      <p:pic>
        <p:nvPicPr>
          <p:cNvPr id="188419" name="Picture 3"/>
          <p:cNvPicPr>
            <a:picLocks noChangeAspect="1" noChangeArrowheads="1"/>
          </p:cNvPicPr>
          <p:nvPr/>
        </p:nvPicPr>
        <p:blipFill>
          <a:blip r:embed="rId3" cstate="print"/>
          <a:srcRect/>
          <a:stretch>
            <a:fillRect/>
          </a:stretch>
        </p:blipFill>
        <p:spPr bwMode="auto">
          <a:xfrm>
            <a:off x="4701903" y="437747"/>
            <a:ext cx="3305152" cy="2149810"/>
          </a:xfrm>
          <a:prstGeom prst="rect">
            <a:avLst/>
          </a:prstGeom>
          <a:noFill/>
          <a:ln w="9525">
            <a:noFill/>
            <a:miter lim="800000"/>
            <a:headEnd/>
            <a:tailEnd/>
          </a:ln>
        </p:spPr>
      </p:pic>
      <p:cxnSp>
        <p:nvCxnSpPr>
          <p:cNvPr id="14" name="Curved Connector 13"/>
          <p:cNvCxnSpPr/>
          <p:nvPr/>
        </p:nvCxnSpPr>
        <p:spPr bwMode="auto">
          <a:xfrm rot="5400000">
            <a:off x="3112852" y="2101175"/>
            <a:ext cx="1809344" cy="1225685"/>
          </a:xfrm>
          <a:prstGeom prst="curvedConnector3">
            <a:avLst>
              <a:gd name="adj1" fmla="val 50000"/>
            </a:avLst>
          </a:prstGeom>
          <a:solidFill>
            <a:schemeClr val="accent1"/>
          </a:solidFill>
          <a:ln w="28575" cap="flat" cmpd="sng" algn="ctr">
            <a:solidFill>
              <a:srgbClr val="FFFF00"/>
            </a:solidFill>
            <a:prstDash val="solid"/>
            <a:round/>
            <a:headEnd type="none" w="med" len="med"/>
            <a:tailEnd type="arrow"/>
          </a:ln>
          <a:effectLst/>
        </p:spPr>
      </p:cxnSp>
      <p:cxnSp>
        <p:nvCxnSpPr>
          <p:cNvPr id="15" name="Curved Connector 14"/>
          <p:cNvCxnSpPr/>
          <p:nvPr/>
        </p:nvCxnSpPr>
        <p:spPr bwMode="auto">
          <a:xfrm rot="16200000" flipH="1">
            <a:off x="3244174" y="4034455"/>
            <a:ext cx="690666" cy="447473"/>
          </a:xfrm>
          <a:prstGeom prst="curvedConnector3">
            <a:avLst>
              <a:gd name="adj1" fmla="val 50000"/>
            </a:avLst>
          </a:prstGeom>
          <a:solidFill>
            <a:schemeClr val="accent1"/>
          </a:solidFill>
          <a:ln w="28575" cap="flat" cmpd="sng" algn="ctr">
            <a:solidFill>
              <a:srgbClr val="FFFF00"/>
            </a:solidFill>
            <a:prstDash val="solid"/>
            <a:round/>
            <a:headEnd type="none" w="med" len="med"/>
            <a:tailEnd type="arrow"/>
          </a:ln>
          <a:effectLst/>
        </p:spPr>
      </p:cxnSp>
      <p:cxnSp>
        <p:nvCxnSpPr>
          <p:cNvPr id="21" name="Curved Connector 20"/>
          <p:cNvCxnSpPr/>
          <p:nvPr/>
        </p:nvCxnSpPr>
        <p:spPr bwMode="auto">
          <a:xfrm>
            <a:off x="3483980" y="1064871"/>
            <a:ext cx="1165841" cy="413733"/>
          </a:xfrm>
          <a:prstGeom prst="curvedConnector3">
            <a:avLst>
              <a:gd name="adj1" fmla="val 50000"/>
            </a:avLst>
          </a:prstGeom>
          <a:solidFill>
            <a:schemeClr val="accent1"/>
          </a:solidFill>
          <a:ln w="28575" cap="flat" cmpd="sng" algn="ctr">
            <a:solidFill>
              <a:srgbClr val="FFFF00"/>
            </a:solidFill>
            <a:prstDash val="solid"/>
            <a:round/>
            <a:headEnd type="none" w="med" len="med"/>
            <a:tailEnd type="arrow"/>
          </a:ln>
          <a:effectLst/>
        </p:spPr>
      </p:cxnSp>
      <p:grpSp>
        <p:nvGrpSpPr>
          <p:cNvPr id="2" name="Group 26"/>
          <p:cNvGrpSpPr/>
          <p:nvPr/>
        </p:nvGrpSpPr>
        <p:grpSpPr>
          <a:xfrm>
            <a:off x="7812540" y="4776281"/>
            <a:ext cx="1331460" cy="2081719"/>
            <a:chOff x="2209407" y="505838"/>
            <a:chExt cx="4076943" cy="6118698"/>
          </a:xfrm>
        </p:grpSpPr>
        <p:pic>
          <p:nvPicPr>
            <p:cNvPr id="28" name="Picture 27" descr="Pages from 55-Dolin_Penev_Linz_Biol_Beitr_2004.jpg"/>
            <p:cNvPicPr>
              <a:picLocks noChangeAspect="1"/>
            </p:cNvPicPr>
            <p:nvPr/>
          </p:nvPicPr>
          <p:blipFill>
            <a:blip r:embed="rId4" cstate="print"/>
            <a:stretch>
              <a:fillRect/>
            </a:stretch>
          </p:blipFill>
          <p:spPr>
            <a:xfrm>
              <a:off x="2209407" y="505838"/>
              <a:ext cx="4076943" cy="6118698"/>
            </a:xfrm>
            <a:prstGeom prst="rect">
              <a:avLst/>
            </a:prstGeom>
          </p:spPr>
        </p:pic>
        <p:pic>
          <p:nvPicPr>
            <p:cNvPr id="29" name="Picture 2"/>
            <p:cNvPicPr>
              <a:picLocks noChangeAspect="1" noChangeArrowheads="1"/>
            </p:cNvPicPr>
            <p:nvPr/>
          </p:nvPicPr>
          <p:blipFill>
            <a:blip r:embed="rId5" cstate="print"/>
            <a:srcRect/>
            <a:stretch>
              <a:fillRect/>
            </a:stretch>
          </p:blipFill>
          <p:spPr bwMode="auto">
            <a:xfrm>
              <a:off x="4416359" y="4786008"/>
              <a:ext cx="1828800" cy="1828800"/>
            </a:xfrm>
            <a:prstGeom prst="rect">
              <a:avLst/>
            </a:prstGeom>
            <a:noFill/>
            <a:ln w="9525">
              <a:noFill/>
              <a:miter lim="800000"/>
              <a:headEnd/>
              <a:tailEnd/>
            </a:ln>
          </p:spPr>
        </p:pic>
      </p:grpSp>
      <p:sp>
        <p:nvSpPr>
          <p:cNvPr id="46" name="Right Arrow 45"/>
          <p:cNvSpPr/>
          <p:nvPr/>
        </p:nvSpPr>
        <p:spPr bwMode="auto">
          <a:xfrm flipV="1">
            <a:off x="7295744" y="5265582"/>
            <a:ext cx="428018" cy="65175"/>
          </a:xfrm>
          <a:prstGeom prst="rightArrow">
            <a:avLst/>
          </a:prstGeom>
          <a:solidFill>
            <a:srgbClr val="00B050"/>
          </a:solidFill>
          <a:ln w="63500" cap="flat" cmpd="sng" algn="ctr">
            <a:solidFill>
              <a:srgbClr val="00B05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pic>
        <p:nvPicPr>
          <p:cNvPr id="188422" name="Picture 6"/>
          <p:cNvPicPr>
            <a:picLocks noChangeAspect="1" noChangeArrowheads="1"/>
          </p:cNvPicPr>
          <p:nvPr/>
        </p:nvPicPr>
        <p:blipFill>
          <a:blip r:embed="rId6" cstate="print"/>
          <a:srcRect/>
          <a:stretch>
            <a:fillRect/>
          </a:stretch>
        </p:blipFill>
        <p:spPr bwMode="auto">
          <a:xfrm>
            <a:off x="254766" y="2848518"/>
            <a:ext cx="3038064" cy="2073308"/>
          </a:xfrm>
          <a:prstGeom prst="rect">
            <a:avLst/>
          </a:prstGeom>
          <a:noFill/>
          <a:ln w="9525">
            <a:noFill/>
            <a:miter lim="800000"/>
            <a:headEnd/>
            <a:tailEnd/>
          </a:ln>
        </p:spPr>
      </p:pic>
      <p:pic>
        <p:nvPicPr>
          <p:cNvPr id="188423" name="Picture 7"/>
          <p:cNvPicPr>
            <a:picLocks noChangeAspect="1" noChangeArrowheads="1"/>
          </p:cNvPicPr>
          <p:nvPr/>
        </p:nvPicPr>
        <p:blipFill>
          <a:blip r:embed="rId7" cstate="print"/>
          <a:srcRect/>
          <a:stretch>
            <a:fillRect/>
          </a:stretch>
        </p:blipFill>
        <p:spPr bwMode="auto">
          <a:xfrm>
            <a:off x="821803" y="5736220"/>
            <a:ext cx="648182" cy="648182"/>
          </a:xfrm>
          <a:prstGeom prst="rect">
            <a:avLst/>
          </a:prstGeom>
          <a:noFill/>
          <a:ln w="9525">
            <a:noFill/>
            <a:miter lim="800000"/>
            <a:headEnd/>
            <a:tailEnd/>
          </a:ln>
        </p:spPr>
      </p:pic>
      <p:pic>
        <p:nvPicPr>
          <p:cNvPr id="188425" name="Picture 9"/>
          <p:cNvPicPr>
            <a:picLocks noChangeAspect="1" noChangeArrowheads="1"/>
          </p:cNvPicPr>
          <p:nvPr/>
        </p:nvPicPr>
        <p:blipFill>
          <a:blip r:embed="rId8" cstate="print"/>
          <a:srcRect/>
          <a:stretch>
            <a:fillRect/>
          </a:stretch>
        </p:blipFill>
        <p:spPr bwMode="auto">
          <a:xfrm>
            <a:off x="1898251" y="5743933"/>
            <a:ext cx="671331" cy="671331"/>
          </a:xfrm>
          <a:prstGeom prst="rect">
            <a:avLst/>
          </a:prstGeom>
          <a:noFill/>
          <a:ln w="9525">
            <a:noFill/>
            <a:miter lim="800000"/>
            <a:headEnd/>
            <a:tailEnd/>
          </a:ln>
        </p:spPr>
      </p:pic>
      <p:sp>
        <p:nvSpPr>
          <p:cNvPr id="57" name="Down Arrow 56"/>
          <p:cNvSpPr/>
          <p:nvPr/>
        </p:nvSpPr>
        <p:spPr bwMode="auto">
          <a:xfrm>
            <a:off x="1562582" y="5197033"/>
            <a:ext cx="184615" cy="451413"/>
          </a:xfrm>
          <a:prstGeom prst="downArrow">
            <a:avLst/>
          </a:prstGeom>
          <a:solidFill>
            <a:schemeClr val="accent1"/>
          </a:solidFill>
          <a:ln w="31750"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pic>
        <p:nvPicPr>
          <p:cNvPr id="188426" name="Picture 10"/>
          <p:cNvPicPr>
            <a:picLocks noChangeAspect="1" noChangeArrowheads="1"/>
          </p:cNvPicPr>
          <p:nvPr/>
        </p:nvPicPr>
        <p:blipFill>
          <a:blip r:embed="rId9" cstate="print"/>
          <a:srcRect/>
          <a:stretch>
            <a:fillRect/>
          </a:stretch>
        </p:blipFill>
        <p:spPr bwMode="auto">
          <a:xfrm>
            <a:off x="600193" y="5148505"/>
            <a:ext cx="2024125" cy="1551073"/>
          </a:xfrm>
          <a:prstGeom prst="rect">
            <a:avLst/>
          </a:prstGeom>
          <a:noFill/>
          <a:ln w="9525">
            <a:noFill/>
            <a:miter lim="800000"/>
            <a:headEnd/>
            <a:tailEnd/>
          </a:ln>
        </p:spPr>
      </p:pic>
      <p:sp>
        <p:nvSpPr>
          <p:cNvPr id="60" name="Rectangle 59"/>
          <p:cNvSpPr/>
          <p:nvPr/>
        </p:nvSpPr>
        <p:spPr>
          <a:xfrm>
            <a:off x="890910" y="6399752"/>
            <a:ext cx="1495922" cy="307777"/>
          </a:xfrm>
          <a:prstGeom prst="rect">
            <a:avLst/>
          </a:prstGeom>
        </p:spPr>
        <p:txBody>
          <a:bodyPr wrap="square">
            <a:spAutoFit/>
          </a:bodyPr>
          <a:lstStyle/>
          <a:p>
            <a:pPr algn="ctr"/>
            <a:r>
              <a:rPr lang="en-US" sz="1400" b="1" dirty="0" smtClean="0">
                <a:latin typeface="Calibri" pitchFamily="34" charset="0"/>
                <a:ea typeface="Adobe Song Std L" pitchFamily="18" charset="-128"/>
                <a:cs typeface="Calibri" pitchFamily="34" charset="0"/>
              </a:rPr>
              <a:t>Primary data</a:t>
            </a:r>
            <a:endParaRPr lang="bg-BG" b="1" dirty="0">
              <a:latin typeface="Calibri" pitchFamily="34" charset="0"/>
              <a:ea typeface="Adobe Song Std L" pitchFamily="18" charset="-128"/>
              <a:cs typeface="Calibri" pitchFamily="34" charset="0"/>
            </a:endParaRPr>
          </a:p>
        </p:txBody>
      </p:sp>
      <p:pic>
        <p:nvPicPr>
          <p:cNvPr id="62" name="Picture 2"/>
          <p:cNvPicPr>
            <a:picLocks noChangeAspect="1" noChangeArrowheads="1"/>
          </p:cNvPicPr>
          <p:nvPr/>
        </p:nvPicPr>
        <p:blipFill>
          <a:blip r:embed="rId10" cstate="print"/>
          <a:srcRect/>
          <a:stretch>
            <a:fillRect/>
          </a:stretch>
        </p:blipFill>
        <p:spPr bwMode="auto">
          <a:xfrm>
            <a:off x="3915507" y="3540368"/>
            <a:ext cx="3313588" cy="214969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84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84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84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8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2651"/>
            <a:ext cx="8229600" cy="1143000"/>
          </a:xfrm>
        </p:spPr>
        <p:txBody>
          <a:bodyPr/>
          <a:lstStyle/>
          <a:p>
            <a:r>
              <a:rPr lang="en-US" sz="4800" b="0" dirty="0" smtClean="0">
                <a:solidFill>
                  <a:schemeClr val="tx1"/>
                </a:solidFill>
              </a:rPr>
              <a:t>A solution</a:t>
            </a:r>
            <a:r>
              <a:rPr lang="en-US" sz="4800" b="0" dirty="0" smtClean="0">
                <a:solidFill>
                  <a:schemeClr val="tx1"/>
                </a:solidFill>
              </a:rPr>
              <a:t>?</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cstate="print"/>
          <a:srcRect/>
          <a:stretch>
            <a:fillRect/>
          </a:stretch>
        </p:blipFill>
        <p:spPr bwMode="auto">
          <a:xfrm>
            <a:off x="236907" y="151084"/>
            <a:ext cx="3102785" cy="2018183"/>
          </a:xfrm>
          <a:prstGeom prst="rect">
            <a:avLst/>
          </a:prstGeom>
          <a:noFill/>
          <a:ln w="9525">
            <a:noFill/>
            <a:miter lim="800000"/>
            <a:headEnd/>
            <a:tailEnd/>
          </a:ln>
        </p:spPr>
      </p:pic>
      <p:pic>
        <p:nvPicPr>
          <p:cNvPr id="188419" name="Picture 3"/>
          <p:cNvPicPr>
            <a:picLocks noChangeAspect="1" noChangeArrowheads="1"/>
          </p:cNvPicPr>
          <p:nvPr/>
        </p:nvPicPr>
        <p:blipFill>
          <a:blip r:embed="rId3" cstate="print"/>
          <a:srcRect/>
          <a:stretch>
            <a:fillRect/>
          </a:stretch>
        </p:blipFill>
        <p:spPr bwMode="auto">
          <a:xfrm>
            <a:off x="4701903" y="437747"/>
            <a:ext cx="3305152" cy="2149810"/>
          </a:xfrm>
          <a:prstGeom prst="rect">
            <a:avLst/>
          </a:prstGeom>
          <a:noFill/>
          <a:ln w="9525">
            <a:noFill/>
            <a:miter lim="800000"/>
            <a:headEnd/>
            <a:tailEnd/>
          </a:ln>
        </p:spPr>
      </p:pic>
      <p:cxnSp>
        <p:nvCxnSpPr>
          <p:cNvPr id="14" name="Curved Connector 13"/>
          <p:cNvCxnSpPr/>
          <p:nvPr/>
        </p:nvCxnSpPr>
        <p:spPr bwMode="auto">
          <a:xfrm rot="5400000">
            <a:off x="3112852" y="2101175"/>
            <a:ext cx="1809344" cy="1225685"/>
          </a:xfrm>
          <a:prstGeom prst="curvedConnector3">
            <a:avLst>
              <a:gd name="adj1" fmla="val 50000"/>
            </a:avLst>
          </a:prstGeom>
          <a:solidFill>
            <a:schemeClr val="accent1"/>
          </a:solidFill>
          <a:ln w="28575" cap="flat" cmpd="sng" algn="ctr">
            <a:solidFill>
              <a:srgbClr val="FFFF00"/>
            </a:solidFill>
            <a:prstDash val="solid"/>
            <a:round/>
            <a:headEnd type="none" w="med" len="med"/>
            <a:tailEnd type="arrow"/>
          </a:ln>
          <a:effectLst/>
        </p:spPr>
      </p:cxnSp>
      <p:cxnSp>
        <p:nvCxnSpPr>
          <p:cNvPr id="15" name="Curved Connector 14"/>
          <p:cNvCxnSpPr/>
          <p:nvPr/>
        </p:nvCxnSpPr>
        <p:spPr bwMode="auto">
          <a:xfrm rot="16200000" flipH="1">
            <a:off x="3244174" y="4034455"/>
            <a:ext cx="690666" cy="447473"/>
          </a:xfrm>
          <a:prstGeom prst="curvedConnector3">
            <a:avLst>
              <a:gd name="adj1" fmla="val 50000"/>
            </a:avLst>
          </a:prstGeom>
          <a:solidFill>
            <a:schemeClr val="accent1"/>
          </a:solidFill>
          <a:ln w="28575" cap="flat" cmpd="sng" algn="ctr">
            <a:solidFill>
              <a:srgbClr val="FFFF00"/>
            </a:solidFill>
            <a:prstDash val="solid"/>
            <a:round/>
            <a:headEnd type="none" w="med" len="med"/>
            <a:tailEnd type="arrow"/>
          </a:ln>
          <a:effectLst/>
        </p:spPr>
      </p:cxnSp>
      <p:cxnSp>
        <p:nvCxnSpPr>
          <p:cNvPr id="21" name="Curved Connector 20"/>
          <p:cNvCxnSpPr/>
          <p:nvPr/>
        </p:nvCxnSpPr>
        <p:spPr bwMode="auto">
          <a:xfrm>
            <a:off x="3483980" y="1064871"/>
            <a:ext cx="1165841" cy="413733"/>
          </a:xfrm>
          <a:prstGeom prst="curvedConnector3">
            <a:avLst>
              <a:gd name="adj1" fmla="val 50000"/>
            </a:avLst>
          </a:prstGeom>
          <a:solidFill>
            <a:schemeClr val="accent1"/>
          </a:solidFill>
          <a:ln w="28575" cap="flat" cmpd="sng" algn="ctr">
            <a:solidFill>
              <a:srgbClr val="FFFF00"/>
            </a:solidFill>
            <a:prstDash val="solid"/>
            <a:round/>
            <a:headEnd type="none" w="med" len="med"/>
            <a:tailEnd type="arrow"/>
          </a:ln>
          <a:effectLst/>
        </p:spPr>
      </p:cxnSp>
      <p:pic>
        <p:nvPicPr>
          <p:cNvPr id="188422" name="Picture 6"/>
          <p:cNvPicPr>
            <a:picLocks noChangeAspect="1" noChangeArrowheads="1"/>
          </p:cNvPicPr>
          <p:nvPr/>
        </p:nvPicPr>
        <p:blipFill>
          <a:blip r:embed="rId4" cstate="print"/>
          <a:srcRect/>
          <a:stretch>
            <a:fillRect/>
          </a:stretch>
        </p:blipFill>
        <p:spPr bwMode="auto">
          <a:xfrm>
            <a:off x="254766" y="2848518"/>
            <a:ext cx="3038064" cy="2073308"/>
          </a:xfrm>
          <a:prstGeom prst="rect">
            <a:avLst/>
          </a:prstGeom>
          <a:noFill/>
          <a:ln w="9525">
            <a:noFill/>
            <a:miter lim="800000"/>
            <a:headEnd/>
            <a:tailEnd/>
          </a:ln>
        </p:spPr>
      </p:pic>
      <p:pic>
        <p:nvPicPr>
          <p:cNvPr id="188423" name="Picture 7"/>
          <p:cNvPicPr>
            <a:picLocks noChangeAspect="1" noChangeArrowheads="1"/>
          </p:cNvPicPr>
          <p:nvPr/>
        </p:nvPicPr>
        <p:blipFill>
          <a:blip r:embed="rId5" cstate="print"/>
          <a:srcRect/>
          <a:stretch>
            <a:fillRect/>
          </a:stretch>
        </p:blipFill>
        <p:spPr bwMode="auto">
          <a:xfrm>
            <a:off x="821803" y="5736220"/>
            <a:ext cx="648182" cy="648182"/>
          </a:xfrm>
          <a:prstGeom prst="rect">
            <a:avLst/>
          </a:prstGeom>
          <a:noFill/>
          <a:ln w="9525">
            <a:noFill/>
            <a:miter lim="800000"/>
            <a:headEnd/>
            <a:tailEnd/>
          </a:ln>
        </p:spPr>
      </p:pic>
      <p:pic>
        <p:nvPicPr>
          <p:cNvPr id="188425" name="Picture 9"/>
          <p:cNvPicPr>
            <a:picLocks noChangeAspect="1" noChangeArrowheads="1"/>
          </p:cNvPicPr>
          <p:nvPr/>
        </p:nvPicPr>
        <p:blipFill>
          <a:blip r:embed="rId6" cstate="print"/>
          <a:srcRect/>
          <a:stretch>
            <a:fillRect/>
          </a:stretch>
        </p:blipFill>
        <p:spPr bwMode="auto">
          <a:xfrm>
            <a:off x="1898251" y="5743933"/>
            <a:ext cx="671331" cy="671331"/>
          </a:xfrm>
          <a:prstGeom prst="rect">
            <a:avLst/>
          </a:prstGeom>
          <a:noFill/>
          <a:ln w="9525">
            <a:noFill/>
            <a:miter lim="800000"/>
            <a:headEnd/>
            <a:tailEnd/>
          </a:ln>
        </p:spPr>
      </p:pic>
      <p:sp>
        <p:nvSpPr>
          <p:cNvPr id="57" name="Down Arrow 56"/>
          <p:cNvSpPr/>
          <p:nvPr/>
        </p:nvSpPr>
        <p:spPr bwMode="auto">
          <a:xfrm>
            <a:off x="1562582" y="5197033"/>
            <a:ext cx="184615" cy="451413"/>
          </a:xfrm>
          <a:prstGeom prst="downArrow">
            <a:avLst/>
          </a:prstGeom>
          <a:solidFill>
            <a:schemeClr val="accent1"/>
          </a:solidFill>
          <a:ln w="31750"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pic>
        <p:nvPicPr>
          <p:cNvPr id="188426" name="Picture 10"/>
          <p:cNvPicPr>
            <a:picLocks noChangeAspect="1" noChangeArrowheads="1"/>
          </p:cNvPicPr>
          <p:nvPr/>
        </p:nvPicPr>
        <p:blipFill>
          <a:blip r:embed="rId7" cstate="print"/>
          <a:srcRect/>
          <a:stretch>
            <a:fillRect/>
          </a:stretch>
        </p:blipFill>
        <p:spPr bwMode="auto">
          <a:xfrm>
            <a:off x="558630" y="5138115"/>
            <a:ext cx="2024125" cy="1551073"/>
          </a:xfrm>
          <a:prstGeom prst="rect">
            <a:avLst/>
          </a:prstGeom>
          <a:noFill/>
          <a:ln w="9525">
            <a:noFill/>
            <a:miter lim="800000"/>
            <a:headEnd/>
            <a:tailEnd/>
          </a:ln>
        </p:spPr>
      </p:pic>
      <p:sp>
        <p:nvSpPr>
          <p:cNvPr id="60" name="Rectangle 59"/>
          <p:cNvSpPr/>
          <p:nvPr/>
        </p:nvSpPr>
        <p:spPr>
          <a:xfrm>
            <a:off x="890910" y="6399752"/>
            <a:ext cx="1495922" cy="307777"/>
          </a:xfrm>
          <a:prstGeom prst="rect">
            <a:avLst/>
          </a:prstGeom>
        </p:spPr>
        <p:txBody>
          <a:bodyPr wrap="square">
            <a:spAutoFit/>
          </a:bodyPr>
          <a:lstStyle/>
          <a:p>
            <a:r>
              <a:rPr lang="en-US" sz="1400" b="1" dirty="0" smtClean="0">
                <a:latin typeface="Calibri" pitchFamily="34" charset="0"/>
                <a:ea typeface="Adobe Song Std L" pitchFamily="18" charset="-128"/>
                <a:cs typeface="Calibri" pitchFamily="34" charset="0"/>
              </a:rPr>
              <a:t>Primary data</a:t>
            </a:r>
            <a:endParaRPr lang="bg-BG" b="1" dirty="0">
              <a:latin typeface="Calibri" pitchFamily="34" charset="0"/>
              <a:ea typeface="Adobe Song Std L" pitchFamily="18" charset="-128"/>
              <a:cs typeface="Calibri" pitchFamily="34" charset="0"/>
            </a:endParaRPr>
          </a:p>
        </p:txBody>
      </p:sp>
      <p:pic>
        <p:nvPicPr>
          <p:cNvPr id="62" name="Picture 2"/>
          <p:cNvPicPr>
            <a:picLocks noChangeAspect="1" noChangeArrowheads="1"/>
          </p:cNvPicPr>
          <p:nvPr/>
        </p:nvPicPr>
        <p:blipFill>
          <a:blip r:embed="rId8" cstate="print"/>
          <a:srcRect/>
          <a:stretch>
            <a:fillRect/>
          </a:stretch>
        </p:blipFill>
        <p:spPr bwMode="auto">
          <a:xfrm>
            <a:off x="3915507" y="3540368"/>
            <a:ext cx="3313588" cy="2149691"/>
          </a:xfrm>
          <a:prstGeom prst="rect">
            <a:avLst/>
          </a:prstGeom>
          <a:noFill/>
          <a:ln w="9525">
            <a:noFill/>
            <a:miter lim="800000"/>
            <a:headEnd/>
            <a:tailEnd/>
          </a:ln>
        </p:spPr>
      </p:pic>
      <p:sp>
        <p:nvSpPr>
          <p:cNvPr id="19" name="Right Arrow 18"/>
          <p:cNvSpPr/>
          <p:nvPr/>
        </p:nvSpPr>
        <p:spPr bwMode="auto">
          <a:xfrm>
            <a:off x="2919046" y="6178060"/>
            <a:ext cx="4829908" cy="18757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20" name="Rectangle 19"/>
          <p:cNvSpPr/>
          <p:nvPr/>
        </p:nvSpPr>
        <p:spPr>
          <a:xfrm>
            <a:off x="3094892" y="5873970"/>
            <a:ext cx="4407877" cy="369332"/>
          </a:xfrm>
          <a:prstGeom prst="rect">
            <a:avLst/>
          </a:prstGeom>
        </p:spPr>
        <p:txBody>
          <a:bodyPr wrap="square">
            <a:spAutoFit/>
          </a:bodyPr>
          <a:lstStyle/>
          <a:p>
            <a:r>
              <a:rPr lang="en-US" sz="1800" dirty="0" smtClean="0">
                <a:latin typeface="Calibri" pitchFamily="34" charset="0"/>
                <a:ea typeface="Adobe Song Std L" pitchFamily="18" charset="-128"/>
                <a:cs typeface="Calibri" pitchFamily="34" charset="0"/>
              </a:rPr>
              <a:t>Publishing and sharing of primary data</a:t>
            </a:r>
            <a:endParaRPr lang="bg-BG" sz="1800" dirty="0">
              <a:latin typeface="Calibri" pitchFamily="34" charset="0"/>
              <a:ea typeface="Adobe Song Std L" pitchFamily="18" charset="-128"/>
              <a:cs typeface="Calibri" pitchFamily="34" charset="0"/>
            </a:endParaRPr>
          </a:p>
        </p:txBody>
      </p:sp>
      <p:cxnSp>
        <p:nvCxnSpPr>
          <p:cNvPr id="22" name="Straight Arrow Connector 21"/>
          <p:cNvCxnSpPr/>
          <p:nvPr/>
        </p:nvCxnSpPr>
        <p:spPr>
          <a:xfrm flipH="1" flipV="1">
            <a:off x="8523516" y="4082144"/>
            <a:ext cx="21044" cy="672736"/>
          </a:xfrm>
          <a:prstGeom prst="straightConnector1">
            <a:avLst/>
          </a:prstGeom>
          <a:ln w="1143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AutoShape 4"/>
          <p:cNvSpPr>
            <a:spLocks noChangeArrowheads="1"/>
          </p:cNvSpPr>
          <p:nvPr/>
        </p:nvSpPr>
        <p:spPr bwMode="auto">
          <a:xfrm>
            <a:off x="8015289" y="2852056"/>
            <a:ext cx="987198" cy="1134836"/>
          </a:xfrm>
          <a:prstGeom prst="roundRect">
            <a:avLst>
              <a:gd name="adj" fmla="val 16667"/>
            </a:avLst>
          </a:prstGeom>
          <a:solidFill>
            <a:srgbClr val="FFFF66"/>
          </a:solidFill>
          <a:ln w="9525">
            <a:solidFill>
              <a:schemeClr val="tx1"/>
            </a:solidFill>
            <a:round/>
            <a:headEnd/>
            <a:tailEnd/>
          </a:ln>
        </p:spPr>
        <p:txBody>
          <a:bodyPr wrap="none" anchor="ctr"/>
          <a:lstStyle/>
          <a:p>
            <a:pPr algn="ctr"/>
            <a:endParaRPr lang="en-US" sz="1600" dirty="0">
              <a:solidFill>
                <a:srgbClr val="C00000"/>
              </a:solidFill>
              <a:latin typeface="Calibri" pitchFamily="34" charset="0"/>
            </a:endParaRPr>
          </a:p>
          <a:p>
            <a:pPr algn="ctr"/>
            <a:r>
              <a:rPr lang="en-US" sz="1600" dirty="0">
                <a:solidFill>
                  <a:srgbClr val="C00000"/>
                </a:solidFill>
                <a:latin typeface="Calibri" pitchFamily="34" charset="0"/>
              </a:rPr>
              <a:t>RE-USE</a:t>
            </a:r>
          </a:p>
          <a:p>
            <a:pPr algn="ctr"/>
            <a:r>
              <a:rPr lang="en-US" sz="1600" dirty="0">
                <a:solidFill>
                  <a:srgbClr val="C00000"/>
                </a:solidFill>
                <a:latin typeface="Calibri" pitchFamily="34" charset="0"/>
              </a:rPr>
              <a:t>of </a:t>
            </a:r>
          </a:p>
          <a:p>
            <a:pPr algn="ctr"/>
            <a:r>
              <a:rPr lang="en-US" sz="1600" dirty="0">
                <a:solidFill>
                  <a:srgbClr val="C00000"/>
                </a:solidFill>
                <a:latin typeface="Calibri" pitchFamily="34" charset="0"/>
              </a:rPr>
              <a:t>CONTENT</a:t>
            </a:r>
          </a:p>
          <a:p>
            <a:pPr algn="ctr"/>
            <a:endParaRPr lang="bg-BG" sz="2000" dirty="0">
              <a:solidFill>
                <a:srgbClr val="FF0000"/>
              </a:solidFill>
              <a:latin typeface="Calibri" pitchFamily="34" charset="0"/>
            </a:endParaRPr>
          </a:p>
        </p:txBody>
      </p:sp>
      <p:pic>
        <p:nvPicPr>
          <p:cNvPr id="24" name="Picture 23" descr="BDJ.png"/>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935686" y="4939966"/>
            <a:ext cx="1208314" cy="1776520"/>
          </a:xfrm>
          <a:prstGeom prst="rect">
            <a:avLst/>
          </a:prstGeom>
          <a:ln>
            <a:solidFill>
              <a:schemeClr val="tx1"/>
            </a:solidFill>
          </a:ln>
        </p:spPr>
      </p:pic>
      <p:sp>
        <p:nvSpPr>
          <p:cNvPr id="25" name="Right Arrow 24"/>
          <p:cNvSpPr/>
          <p:nvPr/>
        </p:nvSpPr>
        <p:spPr bwMode="auto">
          <a:xfrm>
            <a:off x="7271658" y="5050972"/>
            <a:ext cx="609600" cy="217714"/>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2" presetClass="exit" presetSubtype="4" fill="hold" nodeType="withEffect">
                                  <p:stCondLst>
                                    <p:cond delay="0"/>
                                  </p:stCondLst>
                                  <p:childTnLst>
                                    <p:anim calcmode="lin" valueType="num">
                                      <p:cBhvr additive="base">
                                        <p:cTn id="10" dur="500"/>
                                        <p:tgtEl>
                                          <p:spTgt spid="188426"/>
                                        </p:tgtEl>
                                        <p:attrNameLst>
                                          <p:attrName>ppt_x</p:attrName>
                                        </p:attrNameLst>
                                      </p:cBhvr>
                                      <p:tavLst>
                                        <p:tav tm="0">
                                          <p:val>
                                            <p:strVal val="ppt_x"/>
                                          </p:val>
                                        </p:tav>
                                        <p:tav tm="100000">
                                          <p:val>
                                            <p:strVal val="ppt_x"/>
                                          </p:val>
                                        </p:tav>
                                      </p:tavLst>
                                    </p:anim>
                                    <p:anim calcmode="lin" valueType="num">
                                      <p:cBhvr additive="base">
                                        <p:cTn id="11" dur="500"/>
                                        <p:tgtEl>
                                          <p:spTgt spid="188426"/>
                                        </p:tgtEl>
                                        <p:attrNameLst>
                                          <p:attrName>ppt_y</p:attrName>
                                        </p:attrNameLst>
                                      </p:cBhvr>
                                      <p:tavLst>
                                        <p:tav tm="0">
                                          <p:val>
                                            <p:strVal val="ppt_y"/>
                                          </p:val>
                                        </p:tav>
                                        <p:tav tm="100000">
                                          <p:val>
                                            <p:strVal val="1+ppt_h/2"/>
                                          </p:val>
                                        </p:tav>
                                      </p:tavLst>
                                    </p:anim>
                                    <p:set>
                                      <p:cBhvr>
                                        <p:cTn id="12" dur="1" fill="hold">
                                          <p:stCondLst>
                                            <p:cond delay="499"/>
                                          </p:stCondLst>
                                        </p:cTn>
                                        <p:tgtEl>
                                          <p:spTgt spid="18842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3"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3"/>
          <p:cNvPicPr>
            <a:picLocks noChangeAspect="1" noChangeArrowheads="1"/>
          </p:cNvPicPr>
          <p:nvPr/>
        </p:nvPicPr>
        <p:blipFill>
          <a:blip r:embed="rId2" cstate="print"/>
          <a:srcRect/>
          <a:stretch>
            <a:fillRect/>
          </a:stretch>
        </p:blipFill>
        <p:spPr bwMode="auto">
          <a:xfrm>
            <a:off x="0" y="0"/>
            <a:ext cx="9144000" cy="683293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idx="4294967295"/>
          </p:nvPr>
        </p:nvSpPr>
        <p:spPr>
          <a:xfrm>
            <a:off x="457200" y="1137920"/>
            <a:ext cx="8229600" cy="4398176"/>
          </a:xfrm>
        </p:spPr>
        <p:txBody>
          <a:bodyPr/>
          <a:lstStyle/>
          <a:p>
            <a:pPr eaLnBrk="1" hangingPunct="1"/>
            <a:r>
              <a:rPr lang="de-CH" sz="4000" dirty="0" smtClean="0">
                <a:solidFill>
                  <a:schemeClr val="tx1"/>
                </a:solidFill>
              </a:rPr>
              <a:t>Launch date </a:t>
            </a:r>
            <a:br>
              <a:rPr lang="de-CH" sz="4000" dirty="0" smtClean="0">
                <a:solidFill>
                  <a:schemeClr val="tx1"/>
                </a:solidFill>
              </a:rPr>
            </a:br>
            <a:r>
              <a:rPr lang="de-CH" sz="4000" dirty="0" smtClean="0">
                <a:solidFill>
                  <a:schemeClr val="tx1"/>
                </a:solidFill>
              </a:rPr>
              <a:t/>
            </a:r>
            <a:br>
              <a:rPr lang="de-CH" sz="4000" dirty="0" smtClean="0">
                <a:solidFill>
                  <a:schemeClr val="tx1"/>
                </a:solidFill>
              </a:rPr>
            </a:br>
            <a:r>
              <a:rPr lang="de-CH" sz="4000" dirty="0" smtClean="0">
                <a:solidFill>
                  <a:schemeClr val="tx1"/>
                </a:solidFill>
              </a:rPr>
              <a:t/>
            </a:r>
            <a:br>
              <a:rPr lang="de-CH" sz="4000" dirty="0" smtClean="0">
                <a:solidFill>
                  <a:schemeClr val="tx1"/>
                </a:solidFill>
              </a:rPr>
            </a:br>
            <a:r>
              <a:rPr lang="de-CH" sz="4000" dirty="0" smtClean="0">
                <a:solidFill>
                  <a:schemeClr val="tx1"/>
                </a:solidFill>
              </a:rPr>
              <a:t/>
            </a:r>
            <a:br>
              <a:rPr lang="de-CH" sz="4000" dirty="0" smtClean="0">
                <a:solidFill>
                  <a:schemeClr val="tx1"/>
                </a:solidFill>
              </a:rPr>
            </a:br>
            <a:r>
              <a:rPr lang="de-CH" sz="4000" dirty="0" smtClean="0">
                <a:solidFill>
                  <a:schemeClr val="tx1"/>
                </a:solidFill>
              </a:rPr>
              <a:t/>
            </a:r>
            <a:br>
              <a:rPr lang="de-CH" sz="4000" dirty="0" smtClean="0">
                <a:solidFill>
                  <a:schemeClr val="tx1"/>
                </a:solidFill>
              </a:rPr>
            </a:br>
            <a:r>
              <a:rPr lang="de-CH" sz="4000" dirty="0" smtClean="0">
                <a:solidFill>
                  <a:schemeClr val="tx1"/>
                </a:solidFill>
              </a:rPr>
              <a:t/>
            </a:r>
            <a:br>
              <a:rPr lang="de-CH" sz="4000" dirty="0" smtClean="0">
                <a:solidFill>
                  <a:schemeClr val="tx1"/>
                </a:solidFill>
              </a:rPr>
            </a:br>
            <a:r>
              <a:rPr lang="de-CH" sz="3600" dirty="0" smtClean="0">
                <a:solidFill>
                  <a:schemeClr val="tx1"/>
                </a:solidFill>
              </a:rPr>
              <a:t>http://biodiversitydatajournal.com</a:t>
            </a:r>
            <a:endParaRPr lang="en-US" sz="4000" b="1" dirty="0" smtClean="0">
              <a:solidFill>
                <a:schemeClr val="tx1"/>
              </a:solidFill>
            </a:endParaRPr>
          </a:p>
        </p:txBody>
      </p:sp>
      <p:pic>
        <p:nvPicPr>
          <p:cNvPr id="5" name="Picture 4" descr="Sep16.jpg"/>
          <p:cNvPicPr>
            <a:picLocks noChangeAspect="1"/>
          </p:cNvPicPr>
          <p:nvPr/>
        </p:nvPicPr>
        <p:blipFill>
          <a:blip r:embed="rId3" cstate="print"/>
          <a:stretch>
            <a:fillRect/>
          </a:stretch>
        </p:blipFill>
        <p:spPr>
          <a:xfrm>
            <a:off x="3091346" y="1938130"/>
            <a:ext cx="2960717" cy="2693504"/>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55" y="137427"/>
            <a:ext cx="8775290" cy="966019"/>
          </a:xfrm>
        </p:spPr>
        <p:txBody>
          <a:bodyPr/>
          <a:lstStyle/>
          <a:p>
            <a:r>
              <a:rPr lang="en-US" sz="4800" b="0" dirty="0" smtClean="0">
                <a:solidFill>
                  <a:schemeClr val="tx1"/>
                </a:solidFill>
              </a:rPr>
              <a:t>Novel concepts</a:t>
            </a:r>
            <a:endParaRPr lang="bg-BG" sz="4800" b="0" dirty="0">
              <a:solidFill>
                <a:schemeClr val="tx1"/>
              </a:solidFill>
            </a:endParaRPr>
          </a:p>
        </p:txBody>
      </p:sp>
      <p:sp>
        <p:nvSpPr>
          <p:cNvPr id="3" name="Content Placeholder 2"/>
          <p:cNvSpPr>
            <a:spLocks noGrp="1"/>
          </p:cNvSpPr>
          <p:nvPr>
            <p:ph idx="1"/>
          </p:nvPr>
        </p:nvSpPr>
        <p:spPr>
          <a:xfrm>
            <a:off x="235974" y="1320980"/>
            <a:ext cx="8908026" cy="4525963"/>
          </a:xfrm>
        </p:spPr>
        <p:txBody>
          <a:bodyPr/>
          <a:lstStyle/>
          <a:p>
            <a:pPr marL="514350" indent="-514350">
              <a:buSzPct val="100000"/>
              <a:buBlip>
                <a:blip r:embed="rId2"/>
              </a:buBlip>
            </a:pPr>
            <a:r>
              <a:rPr lang="en-US" sz="2800" dirty="0" smtClean="0"/>
              <a:t>Authoring, reviewing and publishing </a:t>
            </a:r>
            <a:r>
              <a:rPr lang="en-US" sz="2800" dirty="0" smtClean="0">
                <a:solidFill>
                  <a:srgbClr val="FFC000"/>
                </a:solidFill>
              </a:rPr>
              <a:t>in one place</a:t>
            </a:r>
            <a:r>
              <a:rPr lang="en-US" sz="2800" dirty="0" smtClean="0"/>
              <a:t>, for </a:t>
            </a:r>
            <a:r>
              <a:rPr lang="en-US" sz="2800" dirty="0" smtClean="0"/>
              <a:t>the first </a:t>
            </a:r>
            <a:r>
              <a:rPr lang="en-US" sz="2800" dirty="0" smtClean="0"/>
              <a:t>time!</a:t>
            </a:r>
            <a:endParaRPr lang="en-US" sz="2800" dirty="0" smtClean="0">
              <a:solidFill>
                <a:srgbClr val="FFC000"/>
              </a:solidFill>
            </a:endParaRPr>
          </a:p>
          <a:p>
            <a:pPr marL="514350" indent="-514350">
              <a:buSzPct val="100000"/>
              <a:buBlip>
                <a:blip r:embed="rId2"/>
              </a:buBlip>
            </a:pPr>
            <a:r>
              <a:rPr lang="en-US" sz="2800" dirty="0" smtClean="0"/>
              <a:t>Detailed</a:t>
            </a:r>
            <a:r>
              <a:rPr lang="en-US" sz="2800" dirty="0" smtClean="0">
                <a:solidFill>
                  <a:srgbClr val="FFC000"/>
                </a:solidFill>
              </a:rPr>
              <a:t> upfront</a:t>
            </a:r>
            <a:r>
              <a:rPr lang="en-US" sz="2800" dirty="0" smtClean="0"/>
              <a:t> </a:t>
            </a:r>
            <a:r>
              <a:rPr lang="en-US" sz="2800" dirty="0" smtClean="0"/>
              <a:t>markup!</a:t>
            </a:r>
          </a:p>
          <a:p>
            <a:pPr marL="514350" indent="-514350">
              <a:buSzPct val="100000"/>
              <a:buBlip>
                <a:blip r:embed="rId2"/>
              </a:buBlip>
            </a:pPr>
            <a:r>
              <a:rPr lang="en-US" sz="2800" dirty="0" smtClean="0"/>
              <a:t>“Small” </a:t>
            </a:r>
            <a:r>
              <a:rPr lang="en-US" sz="2800" dirty="0" smtClean="0">
                <a:solidFill>
                  <a:srgbClr val="FFC000"/>
                </a:solidFill>
              </a:rPr>
              <a:t>datasets</a:t>
            </a:r>
            <a:r>
              <a:rPr lang="en-US" sz="2800" dirty="0" smtClean="0"/>
              <a:t> </a:t>
            </a:r>
            <a:r>
              <a:rPr lang="en-US" sz="2800" dirty="0" smtClean="0"/>
              <a:t>imported </a:t>
            </a:r>
            <a:r>
              <a:rPr lang="en-US" sz="2800" dirty="0" smtClean="0">
                <a:solidFill>
                  <a:srgbClr val="FFC000"/>
                </a:solidFill>
              </a:rPr>
              <a:t>in</a:t>
            </a:r>
            <a:r>
              <a:rPr lang="en-US" sz="2800" dirty="0" smtClean="0"/>
              <a:t> and downloadable </a:t>
            </a:r>
            <a:r>
              <a:rPr lang="en-US" sz="2800" dirty="0" smtClean="0">
                <a:solidFill>
                  <a:srgbClr val="FFC000"/>
                </a:solidFill>
              </a:rPr>
              <a:t>from</a:t>
            </a:r>
            <a:r>
              <a:rPr lang="en-US" sz="2800" dirty="0" smtClean="0"/>
              <a:t> </a:t>
            </a:r>
            <a:r>
              <a:rPr lang="en-US" sz="2800" dirty="0" smtClean="0">
                <a:solidFill>
                  <a:srgbClr val="FFC000"/>
                </a:solidFill>
              </a:rPr>
              <a:t>text </a:t>
            </a:r>
          </a:p>
          <a:p>
            <a:pPr marL="514350" indent="-514350">
              <a:buSzPct val="100000"/>
              <a:buBlip>
                <a:blip r:embed="rId2"/>
              </a:buBlip>
            </a:pPr>
            <a:r>
              <a:rPr lang="en-US" sz="2800" dirty="0" smtClean="0"/>
              <a:t>Large datasets published as </a:t>
            </a:r>
            <a:r>
              <a:rPr lang="en-US" sz="2800" dirty="0" smtClean="0">
                <a:solidFill>
                  <a:srgbClr val="FFC000"/>
                </a:solidFill>
              </a:rPr>
              <a:t>data papers</a:t>
            </a:r>
            <a:r>
              <a:rPr lang="en-US" sz="2800" dirty="0" smtClean="0"/>
              <a:t> </a:t>
            </a:r>
          </a:p>
          <a:p>
            <a:pPr marL="514350" indent="-514350">
              <a:buSzPct val="100000"/>
              <a:buBlip>
                <a:blip r:embed="rId2"/>
              </a:buBlip>
            </a:pPr>
            <a:r>
              <a:rPr lang="en-US" sz="2800" dirty="0" smtClean="0">
                <a:solidFill>
                  <a:srgbClr val="FFC000"/>
                </a:solidFill>
              </a:rPr>
              <a:t>Text</a:t>
            </a:r>
            <a:r>
              <a:rPr lang="en-US" sz="2800" dirty="0" smtClean="0"/>
              <a:t> stored and treated </a:t>
            </a:r>
            <a:r>
              <a:rPr lang="en-US" sz="2800" dirty="0" smtClean="0">
                <a:solidFill>
                  <a:srgbClr val="FFC000"/>
                </a:solidFill>
              </a:rPr>
              <a:t>as data</a:t>
            </a:r>
          </a:p>
          <a:p>
            <a:pPr marL="514350" indent="-514350">
              <a:buSzPct val="100000"/>
              <a:buBlip>
                <a:blip r:embed="rId2"/>
              </a:buBlip>
            </a:pPr>
            <a:r>
              <a:rPr lang="en-US" sz="2800" dirty="0" smtClean="0">
                <a:solidFill>
                  <a:srgbClr val="FFC000"/>
                </a:solidFill>
              </a:rPr>
              <a:t>Community peer-reviewed </a:t>
            </a:r>
            <a:r>
              <a:rPr lang="en-US" sz="2800" dirty="0" smtClean="0"/>
              <a:t>and </a:t>
            </a:r>
            <a:r>
              <a:rPr lang="en-US" sz="2800" dirty="0" smtClean="0">
                <a:solidFill>
                  <a:srgbClr val="FFC000"/>
                </a:solidFill>
              </a:rPr>
              <a:t>community owned </a:t>
            </a:r>
            <a:r>
              <a:rPr lang="en-US" sz="2800" dirty="0" smtClean="0"/>
              <a:t>interoperable data </a:t>
            </a:r>
          </a:p>
          <a:p>
            <a:pPr marL="514350" indent="-514350">
              <a:buSzPct val="100000"/>
              <a:buBlip>
                <a:blip r:embed="rId2"/>
              </a:buBlip>
            </a:pPr>
            <a:r>
              <a:rPr lang="en-US" sz="2800" dirty="0" smtClean="0">
                <a:solidFill>
                  <a:srgbClr val="FFC000"/>
                </a:solidFill>
              </a:rPr>
              <a:t>Narrative (text) and </a:t>
            </a:r>
            <a:r>
              <a:rPr lang="en-US" sz="2800" dirty="0" smtClean="0">
                <a:solidFill>
                  <a:srgbClr val="FFC000"/>
                </a:solidFill>
              </a:rPr>
              <a:t>data integrated </a:t>
            </a:r>
            <a:r>
              <a:rPr lang="en-US" sz="2800" dirty="0" smtClean="0">
                <a:solidFill>
                  <a:srgbClr val="FFC000"/>
                </a:solidFill>
              </a:rPr>
              <a:t>publishing</a:t>
            </a:r>
            <a:endParaRPr lang="en-US" sz="2800" dirty="0" smtClean="0"/>
          </a:p>
          <a:p>
            <a:pPr marL="514350" indent="-514350">
              <a:buSzPct val="100000"/>
              <a:buBlip>
                <a:blip r:embed="rId2"/>
              </a:buBlip>
            </a:pPr>
            <a:endParaRPr lang="en-US" sz="2800" dirty="0" smtClean="0"/>
          </a:p>
          <a:p>
            <a:pPr marL="514350" indent="-514350"/>
            <a:endParaRPr lang="bg-BG" sz="2600" dirty="0" smtClean="0"/>
          </a:p>
          <a:p>
            <a:pPr>
              <a:buNone/>
            </a:pPr>
            <a:endParaRPr lang="bg-BG"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7691"/>
            <a:ext cx="8229600" cy="1143000"/>
          </a:xfrm>
        </p:spPr>
        <p:txBody>
          <a:bodyPr/>
          <a:lstStyle/>
          <a:p>
            <a:r>
              <a:rPr lang="en-US" sz="4800" b="0" dirty="0" smtClean="0">
                <a:solidFill>
                  <a:schemeClr val="tx1"/>
                </a:solidFill>
              </a:rPr>
              <a:t>The “Publishing Bottleneck </a:t>
            </a:r>
            <a:r>
              <a:rPr lang="en-US" sz="4800" b="0" dirty="0" smtClean="0">
                <a:solidFill>
                  <a:schemeClr val="tx1"/>
                </a:solidFill>
              </a:rPr>
              <a:t>(in Biodiversity)”?</a:t>
            </a:r>
            <a:r>
              <a:rPr lang="en-US" sz="4800" b="0" dirty="0" smtClean="0">
                <a:solidFill>
                  <a:schemeClr val="tx1"/>
                </a:solidFill>
              </a:rPr>
              <a:t/>
            </a:r>
            <a:br>
              <a:rPr lang="en-US" sz="4800" b="0" dirty="0" smtClean="0">
                <a:solidFill>
                  <a:schemeClr val="tx1"/>
                </a:solidFill>
              </a:rPr>
            </a:br>
            <a:r>
              <a:rPr lang="en-US" sz="2800" b="0" dirty="0" smtClean="0">
                <a:solidFill>
                  <a:schemeClr val="tx1"/>
                </a:solidFill>
              </a:rPr>
              <a:t/>
            </a:r>
            <a:br>
              <a:rPr lang="en-US" sz="2800" b="0" dirty="0" smtClean="0">
                <a:solidFill>
                  <a:schemeClr val="tx1"/>
                </a:solidFill>
              </a:rPr>
            </a:br>
            <a:r>
              <a:rPr lang="en-US" sz="4800" b="0" dirty="0" smtClean="0">
                <a:solidFill>
                  <a:srgbClr val="FFC000"/>
                </a:solidFill>
              </a:rPr>
              <a:t>What is that?</a:t>
            </a:r>
            <a:endParaRPr lang="bg-BG" sz="4800" b="0" dirty="0">
              <a:solidFill>
                <a:srgbClr val="FFC000"/>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0"/>
            <a:ext cx="8775290" cy="966019"/>
          </a:xfrm>
        </p:spPr>
        <p:txBody>
          <a:bodyPr/>
          <a:lstStyle/>
          <a:p>
            <a:r>
              <a:rPr lang="en-US" b="0" dirty="0" smtClean="0">
                <a:solidFill>
                  <a:schemeClr val="tx1"/>
                </a:solidFill>
              </a:rPr>
              <a:t>How </a:t>
            </a:r>
            <a:r>
              <a:rPr lang="en-US" b="0" dirty="0" smtClean="0">
                <a:solidFill>
                  <a:schemeClr val="tx1"/>
                </a:solidFill>
              </a:rPr>
              <a:t> we do </a:t>
            </a:r>
            <a:r>
              <a:rPr lang="en-US" b="0" dirty="0" smtClean="0">
                <a:solidFill>
                  <a:schemeClr val="tx1"/>
                </a:solidFill>
              </a:rPr>
              <a:t>that?</a:t>
            </a:r>
            <a:endParaRPr lang="bg-BG" b="0" dirty="0">
              <a:solidFill>
                <a:schemeClr val="tx1"/>
              </a:solidFill>
            </a:endParaRPr>
          </a:p>
        </p:txBody>
      </p:sp>
      <p:sp>
        <p:nvSpPr>
          <p:cNvPr id="4" name="_s1030"/>
          <p:cNvSpPr>
            <a:spLocks noChangeArrowheads="1"/>
          </p:cNvSpPr>
          <p:nvPr/>
        </p:nvSpPr>
        <p:spPr bwMode="auto">
          <a:xfrm>
            <a:off x="5854147" y="1202635"/>
            <a:ext cx="3140765" cy="1232452"/>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cap="all" dirty="0" smtClean="0">
                <a:solidFill>
                  <a:srgbClr val="FFC000"/>
                </a:solidFill>
              </a:rPr>
              <a:t>Community peer-review </a:t>
            </a:r>
            <a:br>
              <a:rPr lang="en-US" cap="all" dirty="0" smtClean="0">
                <a:solidFill>
                  <a:srgbClr val="FFC000"/>
                </a:solidFill>
              </a:rPr>
            </a:br>
            <a:r>
              <a:rPr lang="en-US" cap="all" dirty="0" smtClean="0">
                <a:solidFill>
                  <a:srgbClr val="FFC000"/>
                </a:solidFill>
              </a:rPr>
              <a:t>(</a:t>
            </a:r>
            <a:r>
              <a:rPr lang="en-US" b="1" cap="all" dirty="0" err="1" smtClean="0">
                <a:solidFill>
                  <a:srgbClr val="FFC000"/>
                </a:solidFill>
              </a:rPr>
              <a:t>Pensoft</a:t>
            </a:r>
            <a:r>
              <a:rPr lang="en-US" b="1" cap="all" dirty="0" smtClean="0">
                <a:solidFill>
                  <a:srgbClr val="FFC000"/>
                </a:solidFill>
              </a:rPr>
              <a:t> JOURNAL</a:t>
            </a:r>
            <a:br>
              <a:rPr lang="en-US" b="1" cap="all" dirty="0" smtClean="0">
                <a:solidFill>
                  <a:srgbClr val="FFC000"/>
                </a:solidFill>
              </a:rPr>
            </a:br>
            <a:r>
              <a:rPr lang="en-US" b="1" cap="all" dirty="0" smtClean="0">
                <a:solidFill>
                  <a:srgbClr val="FFC000"/>
                </a:solidFill>
              </a:rPr>
              <a:t> SYSTEM 2.0</a:t>
            </a:r>
            <a:r>
              <a:rPr lang="en-US" cap="all" dirty="0" smtClean="0">
                <a:solidFill>
                  <a:srgbClr val="FFC000"/>
                </a:solidFill>
              </a:rPr>
              <a:t>)</a:t>
            </a:r>
            <a:endParaRPr lang="bg-BG" b="1" cap="all" dirty="0">
              <a:solidFill>
                <a:srgbClr val="FFC000"/>
              </a:solidFill>
            </a:endParaRPr>
          </a:p>
        </p:txBody>
      </p:sp>
      <p:sp>
        <p:nvSpPr>
          <p:cNvPr id="5" name="_s1030"/>
          <p:cNvSpPr>
            <a:spLocks noChangeArrowheads="1"/>
          </p:cNvSpPr>
          <p:nvPr/>
        </p:nvSpPr>
        <p:spPr bwMode="auto">
          <a:xfrm>
            <a:off x="1349071" y="1234729"/>
            <a:ext cx="2904877" cy="121029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600" cap="all" dirty="0" smtClean="0">
                <a:solidFill>
                  <a:srgbClr val="FFC000"/>
                </a:solidFill>
              </a:rPr>
              <a:t>Collaborative </a:t>
            </a:r>
            <a:br>
              <a:rPr lang="en-US" sz="1600" cap="all" dirty="0" smtClean="0">
                <a:solidFill>
                  <a:srgbClr val="FFC000"/>
                </a:solidFill>
              </a:rPr>
            </a:br>
            <a:r>
              <a:rPr lang="en-US" sz="1600" cap="all" dirty="0" smtClean="0">
                <a:solidFill>
                  <a:srgbClr val="FFC000"/>
                </a:solidFill>
              </a:rPr>
              <a:t>ARTICLE AUTHORING</a:t>
            </a:r>
            <a:r>
              <a:rPr lang="en-US" sz="1800" cap="all" dirty="0" smtClean="0">
                <a:solidFill>
                  <a:srgbClr val="FFC000"/>
                </a:solidFill>
              </a:rPr>
              <a:t> </a:t>
            </a:r>
            <a:br>
              <a:rPr lang="en-US" sz="1800" cap="all" dirty="0" smtClean="0">
                <a:solidFill>
                  <a:srgbClr val="FFC000"/>
                </a:solidFill>
              </a:rPr>
            </a:br>
            <a:r>
              <a:rPr lang="en-US" sz="1600" cap="all" dirty="0" smtClean="0">
                <a:solidFill>
                  <a:srgbClr val="FFC000"/>
                </a:solidFill>
              </a:rPr>
              <a:t>(</a:t>
            </a:r>
            <a:r>
              <a:rPr lang="en-US" sz="1600" b="1" cap="all" dirty="0" smtClean="0">
                <a:solidFill>
                  <a:srgbClr val="FFC000"/>
                </a:solidFill>
              </a:rPr>
              <a:t>PENSOFT WRITING </a:t>
            </a:r>
            <a:br>
              <a:rPr lang="en-US" sz="1600" b="1" cap="all" dirty="0" smtClean="0">
                <a:solidFill>
                  <a:srgbClr val="FFC000"/>
                </a:solidFill>
              </a:rPr>
            </a:br>
            <a:r>
              <a:rPr lang="en-US" sz="1600" b="1" cap="all" dirty="0" smtClean="0">
                <a:solidFill>
                  <a:srgbClr val="FFC000"/>
                </a:solidFill>
              </a:rPr>
              <a:t>TOO</a:t>
            </a:r>
            <a:r>
              <a:rPr lang="en-US" sz="1600" cap="all" dirty="0" smtClean="0">
                <a:solidFill>
                  <a:srgbClr val="FFC000"/>
                </a:solidFill>
              </a:rPr>
              <a:t>L)</a:t>
            </a:r>
            <a:endParaRPr lang="bg-BG" sz="1600" cap="all" dirty="0">
              <a:solidFill>
                <a:srgbClr val="FFC000"/>
              </a:solidFill>
            </a:endParaRPr>
          </a:p>
        </p:txBody>
      </p:sp>
      <p:sp>
        <p:nvSpPr>
          <p:cNvPr id="18" name="_s1030"/>
          <p:cNvSpPr>
            <a:spLocks noChangeArrowheads="1"/>
          </p:cNvSpPr>
          <p:nvPr/>
        </p:nvSpPr>
        <p:spPr bwMode="auto">
          <a:xfrm>
            <a:off x="3677479" y="3995529"/>
            <a:ext cx="3250094" cy="73514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cap="all" dirty="0" smtClean="0">
                <a:solidFill>
                  <a:srgbClr val="FFC000"/>
                </a:solidFill>
              </a:rPr>
              <a:t>MANUSCRIPT published</a:t>
            </a:r>
          </a:p>
          <a:p>
            <a:pPr algn="ctr"/>
            <a:r>
              <a:rPr lang="en-US" cap="all" dirty="0" smtClean="0">
                <a:solidFill>
                  <a:srgbClr val="FFC000"/>
                </a:solidFill>
              </a:rPr>
              <a:t>XML text + data </a:t>
            </a:r>
            <a:endParaRPr lang="bg-BG" cap="all" dirty="0">
              <a:solidFill>
                <a:srgbClr val="FFC000"/>
              </a:solidFill>
            </a:endParaRPr>
          </a:p>
        </p:txBody>
      </p:sp>
      <p:sp>
        <p:nvSpPr>
          <p:cNvPr id="37" name="Rectangle 36"/>
          <p:cNvSpPr/>
          <p:nvPr/>
        </p:nvSpPr>
        <p:spPr>
          <a:xfrm>
            <a:off x="198782" y="3735610"/>
            <a:ext cx="3458818" cy="584775"/>
          </a:xfrm>
          <a:prstGeom prst="rect">
            <a:avLst/>
          </a:prstGeom>
        </p:spPr>
        <p:txBody>
          <a:bodyPr wrap="square">
            <a:spAutoFit/>
          </a:bodyPr>
          <a:lstStyle/>
          <a:p>
            <a:r>
              <a:rPr lang="en-US" sz="1600" dirty="0" smtClean="0"/>
              <a:t>Authors, Reviewers, Editors, Mentors, Copyeditors </a:t>
            </a:r>
            <a:endParaRPr lang="bg-BG" dirty="0"/>
          </a:p>
        </p:txBody>
      </p:sp>
      <p:cxnSp>
        <p:nvCxnSpPr>
          <p:cNvPr id="40" name="Straight Arrow Connector 39"/>
          <p:cNvCxnSpPr/>
          <p:nvPr/>
        </p:nvCxnSpPr>
        <p:spPr bwMode="auto">
          <a:xfrm flipH="1">
            <a:off x="5377070" y="2608028"/>
            <a:ext cx="2020295" cy="128811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7" name="Straight Arrow Connector 56"/>
          <p:cNvCxnSpPr/>
          <p:nvPr/>
        </p:nvCxnSpPr>
        <p:spPr bwMode="auto">
          <a:xfrm flipV="1">
            <a:off x="4343399" y="1808922"/>
            <a:ext cx="1411358"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051" name="Picture 3"/>
          <p:cNvPicPr>
            <a:picLocks noChangeAspect="1" noChangeArrowheads="1"/>
          </p:cNvPicPr>
          <p:nvPr/>
        </p:nvPicPr>
        <p:blipFill>
          <a:blip r:embed="rId3" cstate="print"/>
          <a:srcRect/>
          <a:stretch>
            <a:fillRect/>
          </a:stretch>
        </p:blipFill>
        <p:spPr bwMode="auto">
          <a:xfrm>
            <a:off x="295937" y="667304"/>
            <a:ext cx="797368" cy="773206"/>
          </a:xfrm>
          <a:prstGeom prst="rect">
            <a:avLst/>
          </a:prstGeom>
          <a:noFill/>
          <a:ln w="9525">
            <a:noFill/>
            <a:miter lim="800000"/>
            <a:headEnd/>
            <a:tailEnd/>
          </a:ln>
        </p:spPr>
      </p:pic>
      <p:sp>
        <p:nvSpPr>
          <p:cNvPr id="61" name="Rectangle 60"/>
          <p:cNvSpPr/>
          <p:nvPr/>
        </p:nvSpPr>
        <p:spPr>
          <a:xfrm>
            <a:off x="4353340" y="1167204"/>
            <a:ext cx="1321904" cy="584775"/>
          </a:xfrm>
          <a:prstGeom prst="rect">
            <a:avLst/>
          </a:prstGeom>
        </p:spPr>
        <p:txBody>
          <a:bodyPr wrap="square">
            <a:spAutoFit/>
          </a:bodyPr>
          <a:lstStyle/>
          <a:p>
            <a:pPr algn="ctr"/>
            <a:r>
              <a:rPr lang="en-US" sz="1600" dirty="0" err="1" smtClean="0"/>
              <a:t>Automatedsubmission</a:t>
            </a:r>
            <a:endParaRPr lang="bg-BG" dirty="0"/>
          </a:p>
        </p:txBody>
      </p:sp>
      <p:cxnSp>
        <p:nvCxnSpPr>
          <p:cNvPr id="63" name="Straight Arrow Connector 62"/>
          <p:cNvCxnSpPr/>
          <p:nvPr/>
        </p:nvCxnSpPr>
        <p:spPr bwMode="auto">
          <a:xfrm>
            <a:off x="1143000" y="993913"/>
            <a:ext cx="178904" cy="6659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1" name="Straight Arrow Connector 70"/>
          <p:cNvCxnSpPr/>
          <p:nvPr/>
        </p:nvCxnSpPr>
        <p:spPr bwMode="auto">
          <a:xfrm flipH="1">
            <a:off x="4373217" y="2007705"/>
            <a:ext cx="1371601" cy="99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33" name="Picture 3"/>
          <p:cNvPicPr>
            <a:picLocks noChangeAspect="1" noChangeArrowheads="1"/>
          </p:cNvPicPr>
          <p:nvPr/>
        </p:nvPicPr>
        <p:blipFill>
          <a:blip r:embed="rId3" cstate="print"/>
          <a:srcRect/>
          <a:stretch>
            <a:fillRect/>
          </a:stretch>
        </p:blipFill>
        <p:spPr bwMode="auto">
          <a:xfrm>
            <a:off x="279371" y="1714227"/>
            <a:ext cx="797368" cy="773206"/>
          </a:xfrm>
          <a:prstGeom prst="rect">
            <a:avLst/>
          </a:prstGeom>
          <a:noFill/>
          <a:ln w="9525">
            <a:noFill/>
            <a:miter lim="800000"/>
            <a:headEnd/>
            <a:tailEnd/>
          </a:ln>
        </p:spPr>
      </p:pic>
      <p:pic>
        <p:nvPicPr>
          <p:cNvPr id="34" name="Picture 3"/>
          <p:cNvPicPr>
            <a:picLocks noChangeAspect="1" noChangeArrowheads="1"/>
          </p:cNvPicPr>
          <p:nvPr/>
        </p:nvPicPr>
        <p:blipFill>
          <a:blip r:embed="rId3" cstate="print"/>
          <a:srcRect/>
          <a:stretch>
            <a:fillRect/>
          </a:stretch>
        </p:blipFill>
        <p:spPr bwMode="auto">
          <a:xfrm>
            <a:off x="279371" y="2817468"/>
            <a:ext cx="797368" cy="773206"/>
          </a:xfrm>
          <a:prstGeom prst="rect">
            <a:avLst/>
          </a:prstGeom>
          <a:noFill/>
          <a:ln w="9525">
            <a:noFill/>
            <a:miter lim="800000"/>
            <a:headEnd/>
            <a:tailEnd/>
          </a:ln>
        </p:spPr>
      </p:pic>
      <p:sp>
        <p:nvSpPr>
          <p:cNvPr id="67" name="Rectangle 66"/>
          <p:cNvSpPr/>
          <p:nvPr/>
        </p:nvSpPr>
        <p:spPr>
          <a:xfrm>
            <a:off x="4524351" y="2171868"/>
            <a:ext cx="1089208" cy="523220"/>
          </a:xfrm>
          <a:prstGeom prst="rect">
            <a:avLst/>
          </a:prstGeom>
        </p:spPr>
        <p:txBody>
          <a:bodyPr wrap="none">
            <a:spAutoFit/>
          </a:bodyPr>
          <a:lstStyle/>
          <a:p>
            <a:pPr algn="ctr"/>
            <a:r>
              <a:rPr lang="en-US" sz="1400" dirty="0" smtClean="0"/>
              <a:t>Revisions </a:t>
            </a:r>
          </a:p>
          <a:p>
            <a:pPr algn="ctr"/>
            <a:r>
              <a:rPr lang="en-US" sz="1400" dirty="0" smtClean="0"/>
              <a:t>online</a:t>
            </a:r>
            <a:endParaRPr lang="bg-BG" dirty="0"/>
          </a:p>
        </p:txBody>
      </p:sp>
      <p:cxnSp>
        <p:nvCxnSpPr>
          <p:cNvPr id="74" name="Straight Arrow Connector 73"/>
          <p:cNvCxnSpPr/>
          <p:nvPr/>
        </p:nvCxnSpPr>
        <p:spPr bwMode="auto">
          <a:xfrm flipV="1">
            <a:off x="1083365" y="1997765"/>
            <a:ext cx="218661" cy="795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flipV="1">
            <a:off x="1113183" y="2484783"/>
            <a:ext cx="278295"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94" name="Picture 3"/>
          <p:cNvPicPr>
            <a:picLocks noChangeAspect="1" noChangeArrowheads="1"/>
          </p:cNvPicPr>
          <p:nvPr/>
        </p:nvPicPr>
        <p:blipFill>
          <a:blip r:embed="rId3" cstate="print"/>
          <a:srcRect/>
          <a:stretch>
            <a:fillRect/>
          </a:stretch>
        </p:blipFill>
        <p:spPr bwMode="auto">
          <a:xfrm>
            <a:off x="1395867" y="2820781"/>
            <a:ext cx="797368" cy="773206"/>
          </a:xfrm>
          <a:prstGeom prst="rect">
            <a:avLst/>
          </a:prstGeom>
          <a:noFill/>
          <a:ln w="9525">
            <a:noFill/>
            <a:miter lim="800000"/>
            <a:headEnd/>
            <a:tailEnd/>
          </a:ln>
        </p:spPr>
      </p:pic>
      <p:pic>
        <p:nvPicPr>
          <p:cNvPr id="95" name="Picture 3"/>
          <p:cNvPicPr>
            <a:picLocks noChangeAspect="1" noChangeArrowheads="1"/>
          </p:cNvPicPr>
          <p:nvPr/>
        </p:nvPicPr>
        <p:blipFill>
          <a:blip r:embed="rId3" cstate="print"/>
          <a:srcRect/>
          <a:stretch>
            <a:fillRect/>
          </a:stretch>
        </p:blipFill>
        <p:spPr bwMode="auto">
          <a:xfrm>
            <a:off x="2509049" y="2830721"/>
            <a:ext cx="797368" cy="773206"/>
          </a:xfrm>
          <a:prstGeom prst="rect">
            <a:avLst/>
          </a:prstGeom>
          <a:noFill/>
          <a:ln w="9525">
            <a:noFill/>
            <a:miter lim="800000"/>
            <a:headEnd/>
            <a:tailEnd/>
          </a:ln>
        </p:spPr>
      </p:pic>
      <p:pic>
        <p:nvPicPr>
          <p:cNvPr id="96" name="Picture 3"/>
          <p:cNvPicPr>
            <a:picLocks noChangeAspect="1" noChangeArrowheads="1"/>
          </p:cNvPicPr>
          <p:nvPr/>
        </p:nvPicPr>
        <p:blipFill>
          <a:blip r:embed="rId3" cstate="print"/>
          <a:srcRect/>
          <a:stretch>
            <a:fillRect/>
          </a:stretch>
        </p:blipFill>
        <p:spPr bwMode="auto">
          <a:xfrm>
            <a:off x="3542718" y="2850598"/>
            <a:ext cx="797368" cy="773206"/>
          </a:xfrm>
          <a:prstGeom prst="rect">
            <a:avLst/>
          </a:prstGeom>
          <a:noFill/>
          <a:ln w="9525">
            <a:noFill/>
            <a:miter lim="800000"/>
            <a:headEnd/>
            <a:tailEnd/>
          </a:ln>
        </p:spPr>
      </p:pic>
      <p:sp>
        <p:nvSpPr>
          <p:cNvPr id="97" name="Line 125"/>
          <p:cNvSpPr>
            <a:spLocks noChangeShapeType="1"/>
          </p:cNvSpPr>
          <p:nvPr/>
        </p:nvSpPr>
        <p:spPr bwMode="auto">
          <a:xfrm flipH="1">
            <a:off x="3518452" y="4899991"/>
            <a:ext cx="1222512" cy="377687"/>
          </a:xfrm>
          <a:prstGeom prst="line">
            <a:avLst/>
          </a:prstGeom>
          <a:noFill/>
          <a:ln w="28575">
            <a:solidFill>
              <a:schemeClr val="tx1"/>
            </a:solidFill>
            <a:round/>
            <a:headEnd/>
            <a:tailEnd type="triangle" w="med" len="med"/>
          </a:ln>
        </p:spPr>
        <p:txBody>
          <a:bodyPr/>
          <a:lstStyle/>
          <a:p>
            <a:endParaRPr lang="en-US"/>
          </a:p>
        </p:txBody>
      </p:sp>
      <p:sp>
        <p:nvSpPr>
          <p:cNvPr id="98" name="Line 125"/>
          <p:cNvSpPr>
            <a:spLocks noChangeShapeType="1"/>
          </p:cNvSpPr>
          <p:nvPr/>
        </p:nvSpPr>
        <p:spPr bwMode="auto">
          <a:xfrm flipH="1">
            <a:off x="1519082" y="4800600"/>
            <a:ext cx="3211943" cy="459765"/>
          </a:xfrm>
          <a:prstGeom prst="line">
            <a:avLst/>
          </a:prstGeom>
          <a:noFill/>
          <a:ln w="28575">
            <a:solidFill>
              <a:schemeClr val="tx1"/>
            </a:solidFill>
            <a:round/>
            <a:headEnd/>
            <a:tailEnd type="triangle" w="med" len="med"/>
          </a:ln>
        </p:spPr>
        <p:txBody>
          <a:bodyPr/>
          <a:lstStyle/>
          <a:p>
            <a:endParaRPr lang="en-US"/>
          </a:p>
        </p:txBody>
      </p:sp>
      <p:sp>
        <p:nvSpPr>
          <p:cNvPr id="99" name="Line 125"/>
          <p:cNvSpPr>
            <a:spLocks noChangeShapeType="1"/>
          </p:cNvSpPr>
          <p:nvPr/>
        </p:nvSpPr>
        <p:spPr bwMode="auto">
          <a:xfrm>
            <a:off x="4989442" y="4860235"/>
            <a:ext cx="732931" cy="419689"/>
          </a:xfrm>
          <a:prstGeom prst="line">
            <a:avLst/>
          </a:prstGeom>
          <a:noFill/>
          <a:ln w="28575">
            <a:solidFill>
              <a:schemeClr val="tx1"/>
            </a:solidFill>
            <a:round/>
            <a:headEnd/>
            <a:tailEnd type="triangle" w="med" len="med"/>
          </a:ln>
        </p:spPr>
        <p:txBody>
          <a:bodyPr/>
          <a:lstStyle/>
          <a:p>
            <a:endParaRPr lang="en-US"/>
          </a:p>
        </p:txBody>
      </p:sp>
      <p:sp>
        <p:nvSpPr>
          <p:cNvPr id="100" name="Line 125"/>
          <p:cNvSpPr>
            <a:spLocks noChangeShapeType="1"/>
          </p:cNvSpPr>
          <p:nvPr/>
        </p:nvSpPr>
        <p:spPr bwMode="auto">
          <a:xfrm>
            <a:off x="5168348" y="4800600"/>
            <a:ext cx="2633547" cy="449826"/>
          </a:xfrm>
          <a:prstGeom prst="line">
            <a:avLst/>
          </a:prstGeom>
          <a:noFill/>
          <a:ln w="28575">
            <a:solidFill>
              <a:schemeClr val="tx1"/>
            </a:solidFill>
            <a:round/>
            <a:headEnd/>
            <a:tailEnd type="triangle" w="med" len="med"/>
          </a:ln>
        </p:spPr>
        <p:txBody>
          <a:bodyPr/>
          <a:lstStyle/>
          <a:p>
            <a:endParaRPr lang="en-US"/>
          </a:p>
        </p:txBody>
      </p:sp>
      <p:sp>
        <p:nvSpPr>
          <p:cNvPr id="101" name="Rectangle 100"/>
          <p:cNvSpPr/>
          <p:nvPr/>
        </p:nvSpPr>
        <p:spPr bwMode="auto">
          <a:xfrm>
            <a:off x="0" y="5326978"/>
            <a:ext cx="9144000" cy="1545770"/>
          </a:xfrm>
          <a:prstGeom prst="rect">
            <a:avLst/>
          </a:prstGeom>
          <a:gradFill flip="none" rotWithShape="0">
            <a:gsLst>
              <a:gs pos="0">
                <a:schemeClr val="bg1">
                  <a:lumMod val="60000"/>
                  <a:lumOff val="40000"/>
                </a:schemeClr>
              </a:gs>
              <a:gs pos="50000">
                <a:schemeClr val="accent1">
                  <a:shade val="67500"/>
                  <a:satMod val="115000"/>
                </a:schemeClr>
              </a:gs>
              <a:gs pos="100000">
                <a:schemeClr val="accent1">
                  <a:shade val="100000"/>
                  <a:satMod val="115000"/>
                </a:schemeClr>
              </a:gs>
            </a:gsLst>
            <a:lin ang="18900000" scaled="1"/>
            <a:tileRect/>
          </a:gradFill>
          <a:ln w="9525" cap="flat" cmpd="sng" algn="ctr">
            <a:noFill/>
            <a:prstDash val="solid"/>
            <a:round/>
            <a:headEnd type="none" w="med" len="med"/>
            <a:tailEnd type="none" w="med" len="med"/>
          </a:ln>
          <a:effectLst/>
        </p:spPr>
        <p:txBody>
          <a:bodyPr wrap="none" lIns="62962" tIns="31481" rIns="62962" bIns="31481" anchor="ctr"/>
          <a:lstStyle/>
          <a:p>
            <a:pPr algn="ctr">
              <a:defRPr/>
            </a:pPr>
            <a:endParaRPr lang="bg-BG" sz="1600" b="1" dirty="0"/>
          </a:p>
        </p:txBody>
      </p:sp>
      <p:sp>
        <p:nvSpPr>
          <p:cNvPr id="102" name="_s1030"/>
          <p:cNvSpPr>
            <a:spLocks noChangeArrowheads="1"/>
          </p:cNvSpPr>
          <p:nvPr/>
        </p:nvSpPr>
        <p:spPr bwMode="auto">
          <a:xfrm>
            <a:off x="182880" y="5394959"/>
            <a:ext cx="1249681"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ARTICLES</a:t>
            </a:r>
            <a:endParaRPr lang="bg-BG" b="1" dirty="0"/>
          </a:p>
        </p:txBody>
      </p:sp>
      <p:pic>
        <p:nvPicPr>
          <p:cNvPr id="103" name="Picture 21" descr="EOL_Brochure 3.jpg"/>
          <p:cNvPicPr>
            <a:picLocks noChangeAspect="1"/>
          </p:cNvPicPr>
          <p:nvPr/>
        </p:nvPicPr>
        <p:blipFill>
          <a:blip r:embed="rId4" cstate="print"/>
          <a:srcRect/>
          <a:stretch>
            <a:fillRect/>
          </a:stretch>
        </p:blipFill>
        <p:spPr bwMode="auto">
          <a:xfrm>
            <a:off x="3749040" y="6172658"/>
            <a:ext cx="1005840" cy="685342"/>
          </a:xfrm>
          <a:prstGeom prst="rect">
            <a:avLst/>
          </a:prstGeom>
          <a:noFill/>
          <a:ln w="9525">
            <a:noFill/>
            <a:miter lim="800000"/>
            <a:headEnd/>
            <a:tailEnd/>
          </a:ln>
        </p:spPr>
      </p:pic>
      <p:pic>
        <p:nvPicPr>
          <p:cNvPr id="104" name="Picture 2" descr="gbif_05"/>
          <p:cNvPicPr>
            <a:picLocks noChangeAspect="1" noChangeArrowheads="1"/>
          </p:cNvPicPr>
          <p:nvPr/>
        </p:nvPicPr>
        <p:blipFill>
          <a:blip r:embed="rId5" cstate="print"/>
          <a:srcRect/>
          <a:stretch>
            <a:fillRect/>
          </a:stretch>
        </p:blipFill>
        <p:spPr bwMode="auto">
          <a:xfrm>
            <a:off x="2499360" y="6168627"/>
            <a:ext cx="1005840" cy="689373"/>
          </a:xfrm>
          <a:prstGeom prst="rect">
            <a:avLst/>
          </a:prstGeom>
          <a:noFill/>
          <a:ln w="9525" algn="ctr">
            <a:solidFill>
              <a:schemeClr val="tx1"/>
            </a:solidFill>
            <a:miter lim="800000"/>
            <a:headEnd/>
            <a:tailEnd/>
          </a:ln>
        </p:spPr>
      </p:pic>
      <p:pic>
        <p:nvPicPr>
          <p:cNvPr id="105" name="Picture 44"/>
          <p:cNvPicPr>
            <a:picLocks noChangeAspect="1" noChangeArrowheads="1"/>
          </p:cNvPicPr>
          <p:nvPr/>
        </p:nvPicPr>
        <p:blipFill>
          <a:blip r:embed="rId6" cstate="print"/>
          <a:srcRect/>
          <a:stretch>
            <a:fillRect/>
          </a:stretch>
        </p:blipFill>
        <p:spPr bwMode="auto">
          <a:xfrm>
            <a:off x="8656320" y="6168427"/>
            <a:ext cx="487680" cy="689573"/>
          </a:xfrm>
          <a:prstGeom prst="rect">
            <a:avLst/>
          </a:prstGeom>
          <a:noFill/>
          <a:ln w="9525" algn="ctr">
            <a:solidFill>
              <a:schemeClr val="bg1"/>
            </a:solidFill>
            <a:miter lim="800000"/>
            <a:headEnd/>
            <a:tailEnd/>
          </a:ln>
        </p:spPr>
      </p:pic>
      <p:pic>
        <p:nvPicPr>
          <p:cNvPr id="106" name="Picture 2"/>
          <p:cNvPicPr>
            <a:picLocks noChangeAspect="1" noChangeArrowheads="1"/>
          </p:cNvPicPr>
          <p:nvPr/>
        </p:nvPicPr>
        <p:blipFill>
          <a:blip r:embed="rId7" cstate="print"/>
          <a:srcRect/>
          <a:stretch>
            <a:fillRect/>
          </a:stretch>
        </p:blipFill>
        <p:spPr bwMode="auto">
          <a:xfrm>
            <a:off x="6370320" y="6170849"/>
            <a:ext cx="1021080" cy="687151"/>
          </a:xfrm>
          <a:prstGeom prst="rect">
            <a:avLst/>
          </a:prstGeom>
          <a:noFill/>
          <a:ln w="9525">
            <a:noFill/>
            <a:miter lim="800000"/>
            <a:headEnd/>
            <a:tailEnd/>
          </a:ln>
          <a:effectLst/>
        </p:spPr>
      </p:pic>
      <p:pic>
        <p:nvPicPr>
          <p:cNvPr id="107" name="Inhaltsplatzhalter 4" descr="Plazi_books.jpg"/>
          <p:cNvPicPr>
            <a:picLocks noChangeAspect="1"/>
          </p:cNvPicPr>
          <p:nvPr/>
        </p:nvPicPr>
        <p:blipFill>
          <a:blip r:embed="rId8" cstate="print"/>
          <a:srcRect/>
          <a:stretch>
            <a:fillRect/>
          </a:stretch>
        </p:blipFill>
        <p:spPr bwMode="auto">
          <a:xfrm>
            <a:off x="4964113" y="6179082"/>
            <a:ext cx="1238567" cy="678918"/>
          </a:xfrm>
          <a:prstGeom prst="rect">
            <a:avLst/>
          </a:prstGeom>
          <a:noFill/>
          <a:ln w="9525">
            <a:noFill/>
            <a:miter lim="800000"/>
            <a:headEnd/>
            <a:tailEnd/>
          </a:ln>
          <a:effectLst/>
        </p:spPr>
      </p:pic>
      <p:pic>
        <p:nvPicPr>
          <p:cNvPr id="108" name="Picture 3"/>
          <p:cNvPicPr>
            <a:picLocks noChangeAspect="1" noChangeArrowheads="1"/>
          </p:cNvPicPr>
          <p:nvPr/>
        </p:nvPicPr>
        <p:blipFill>
          <a:blip r:embed="rId9" cstate="print"/>
          <a:srcRect/>
          <a:stretch>
            <a:fillRect/>
          </a:stretch>
        </p:blipFill>
        <p:spPr bwMode="auto">
          <a:xfrm>
            <a:off x="1539240" y="6172200"/>
            <a:ext cx="792480" cy="685800"/>
          </a:xfrm>
          <a:prstGeom prst="rect">
            <a:avLst/>
          </a:prstGeom>
          <a:noFill/>
          <a:ln w="9525">
            <a:noFill/>
            <a:miter lim="800000"/>
            <a:headEnd/>
            <a:tailEnd/>
          </a:ln>
          <a:effectLst/>
        </p:spPr>
      </p:pic>
      <p:pic>
        <p:nvPicPr>
          <p:cNvPr id="109" name="Picture 4"/>
          <p:cNvPicPr>
            <a:picLocks noChangeAspect="1" noChangeArrowheads="1"/>
          </p:cNvPicPr>
          <p:nvPr/>
        </p:nvPicPr>
        <p:blipFill>
          <a:blip r:embed="rId10" cstate="print"/>
          <a:srcRect/>
          <a:stretch>
            <a:fillRect/>
          </a:stretch>
        </p:blipFill>
        <p:spPr bwMode="auto">
          <a:xfrm>
            <a:off x="0" y="6153150"/>
            <a:ext cx="1390650" cy="704850"/>
          </a:xfrm>
          <a:prstGeom prst="rect">
            <a:avLst/>
          </a:prstGeom>
          <a:noFill/>
          <a:ln w="9525">
            <a:noFill/>
            <a:miter lim="800000"/>
            <a:headEnd/>
            <a:tailEnd/>
          </a:ln>
          <a:effectLst/>
        </p:spPr>
      </p:pic>
      <p:cxnSp>
        <p:nvCxnSpPr>
          <p:cNvPr id="110" name="Straight Arrow Connector 59"/>
          <p:cNvCxnSpPr>
            <a:cxnSpLocks noChangeShapeType="1"/>
          </p:cNvCxnSpPr>
          <p:nvPr/>
        </p:nvCxnSpPr>
        <p:spPr bwMode="auto">
          <a:xfrm flipV="1">
            <a:off x="289560" y="5852160"/>
            <a:ext cx="502920" cy="259080"/>
          </a:xfrm>
          <a:prstGeom prst="straightConnector1">
            <a:avLst/>
          </a:prstGeom>
          <a:noFill/>
          <a:ln w="28575" algn="ctr">
            <a:solidFill>
              <a:schemeClr val="tx1"/>
            </a:solidFill>
            <a:round/>
            <a:headEnd type="triangle" w="med" len="med"/>
            <a:tailEnd/>
          </a:ln>
        </p:spPr>
      </p:cxnSp>
      <p:cxnSp>
        <p:nvCxnSpPr>
          <p:cNvPr id="111" name="Straight Arrow Connector 59"/>
          <p:cNvCxnSpPr>
            <a:cxnSpLocks noChangeShapeType="1"/>
          </p:cNvCxnSpPr>
          <p:nvPr/>
        </p:nvCxnSpPr>
        <p:spPr bwMode="auto">
          <a:xfrm rot="10800000">
            <a:off x="1005840" y="5836920"/>
            <a:ext cx="670560" cy="289560"/>
          </a:xfrm>
          <a:prstGeom prst="straightConnector1">
            <a:avLst/>
          </a:prstGeom>
          <a:noFill/>
          <a:ln w="28575" algn="ctr">
            <a:solidFill>
              <a:schemeClr val="tx1"/>
            </a:solidFill>
            <a:round/>
            <a:headEnd type="triangle" w="med" len="med"/>
            <a:tailEnd/>
          </a:ln>
        </p:spPr>
      </p:cxnSp>
      <p:sp>
        <p:nvSpPr>
          <p:cNvPr id="112" name="_s1030"/>
          <p:cNvSpPr>
            <a:spLocks noChangeArrowheads="1"/>
          </p:cNvSpPr>
          <p:nvPr/>
        </p:nvSpPr>
        <p:spPr bwMode="auto">
          <a:xfrm>
            <a:off x="2895600" y="5379719"/>
            <a:ext cx="1158240"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400" b="1" dirty="0" smtClean="0"/>
              <a:t>Occurr-</a:t>
            </a:r>
            <a:br>
              <a:rPr lang="bg-BG" sz="1400" b="1" dirty="0" smtClean="0"/>
            </a:br>
            <a:r>
              <a:rPr lang="bg-BG" sz="1400" b="1" dirty="0" smtClean="0"/>
              <a:t>ence data</a:t>
            </a:r>
            <a:endParaRPr lang="bg-BG" sz="1400" b="1" dirty="0"/>
          </a:p>
        </p:txBody>
      </p:sp>
      <p:sp>
        <p:nvSpPr>
          <p:cNvPr id="113" name="_s1030"/>
          <p:cNvSpPr>
            <a:spLocks noChangeArrowheads="1"/>
          </p:cNvSpPr>
          <p:nvPr/>
        </p:nvSpPr>
        <p:spPr bwMode="auto">
          <a:xfrm>
            <a:off x="6964680" y="5349240"/>
            <a:ext cx="1981200" cy="381000"/>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Taxon names</a:t>
            </a:r>
            <a:endParaRPr lang="bg-BG" b="1" dirty="0"/>
          </a:p>
        </p:txBody>
      </p:sp>
      <p:cxnSp>
        <p:nvCxnSpPr>
          <p:cNvPr id="114" name="Straight Arrow Connector 59"/>
          <p:cNvCxnSpPr>
            <a:cxnSpLocks noChangeShapeType="1"/>
          </p:cNvCxnSpPr>
          <p:nvPr/>
        </p:nvCxnSpPr>
        <p:spPr bwMode="auto">
          <a:xfrm rot="5400000" flipH="1" flipV="1">
            <a:off x="3009901" y="5981701"/>
            <a:ext cx="228598" cy="1588"/>
          </a:xfrm>
          <a:prstGeom prst="straightConnector1">
            <a:avLst/>
          </a:prstGeom>
          <a:noFill/>
          <a:ln w="28575" algn="ctr">
            <a:solidFill>
              <a:schemeClr val="tx1"/>
            </a:solidFill>
            <a:round/>
            <a:headEnd type="triangle" w="med" len="med"/>
            <a:tailEnd/>
          </a:ln>
        </p:spPr>
      </p:cxnSp>
      <p:cxnSp>
        <p:nvCxnSpPr>
          <p:cNvPr id="115" name="Straight Arrow Connector 59"/>
          <p:cNvCxnSpPr>
            <a:cxnSpLocks noChangeShapeType="1"/>
          </p:cNvCxnSpPr>
          <p:nvPr/>
        </p:nvCxnSpPr>
        <p:spPr bwMode="auto">
          <a:xfrm flipV="1">
            <a:off x="4267200" y="5852160"/>
            <a:ext cx="1112520" cy="259080"/>
          </a:xfrm>
          <a:prstGeom prst="straightConnector1">
            <a:avLst/>
          </a:prstGeom>
          <a:noFill/>
          <a:ln w="28575" algn="ctr">
            <a:solidFill>
              <a:schemeClr val="tx1"/>
            </a:solidFill>
            <a:round/>
            <a:headEnd type="triangle" w="med" len="med"/>
            <a:tailEnd/>
          </a:ln>
        </p:spPr>
      </p:cxnSp>
      <p:cxnSp>
        <p:nvCxnSpPr>
          <p:cNvPr id="116" name="Straight Arrow Connector 59"/>
          <p:cNvCxnSpPr>
            <a:cxnSpLocks noChangeShapeType="1"/>
          </p:cNvCxnSpPr>
          <p:nvPr/>
        </p:nvCxnSpPr>
        <p:spPr bwMode="auto">
          <a:xfrm rot="10800000">
            <a:off x="5715000" y="5852160"/>
            <a:ext cx="1112520" cy="228600"/>
          </a:xfrm>
          <a:prstGeom prst="straightConnector1">
            <a:avLst/>
          </a:prstGeom>
          <a:noFill/>
          <a:ln w="28575" algn="ctr">
            <a:solidFill>
              <a:schemeClr val="tx1"/>
            </a:solidFill>
            <a:round/>
            <a:headEnd type="triangle" w="med" len="med"/>
            <a:tailEnd/>
          </a:ln>
        </p:spPr>
      </p:cxnSp>
      <p:sp>
        <p:nvSpPr>
          <p:cNvPr id="117" name="_s1030"/>
          <p:cNvSpPr>
            <a:spLocks noChangeArrowheads="1"/>
          </p:cNvSpPr>
          <p:nvPr/>
        </p:nvSpPr>
        <p:spPr bwMode="auto">
          <a:xfrm>
            <a:off x="4251960" y="5364480"/>
            <a:ext cx="2423160" cy="381000"/>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Taxon treatments</a:t>
            </a:r>
            <a:endParaRPr lang="bg-BG" b="1" dirty="0"/>
          </a:p>
        </p:txBody>
      </p:sp>
      <p:pic>
        <p:nvPicPr>
          <p:cNvPr id="118" name="Picture 6"/>
          <p:cNvPicPr>
            <a:picLocks noChangeAspect="1" noChangeArrowheads="1"/>
          </p:cNvPicPr>
          <p:nvPr/>
        </p:nvPicPr>
        <p:blipFill>
          <a:blip r:embed="rId11" cstate="print"/>
          <a:srcRect/>
          <a:stretch>
            <a:fillRect/>
          </a:stretch>
        </p:blipFill>
        <p:spPr bwMode="auto">
          <a:xfrm>
            <a:off x="7543800" y="6186940"/>
            <a:ext cx="1021080" cy="671060"/>
          </a:xfrm>
          <a:prstGeom prst="rect">
            <a:avLst/>
          </a:prstGeom>
          <a:noFill/>
          <a:ln w="9525">
            <a:noFill/>
            <a:miter lim="800000"/>
            <a:headEnd/>
            <a:tailEnd/>
          </a:ln>
          <a:effectLst/>
        </p:spPr>
      </p:pic>
      <p:cxnSp>
        <p:nvCxnSpPr>
          <p:cNvPr id="119" name="Straight Arrow Connector 59"/>
          <p:cNvCxnSpPr>
            <a:cxnSpLocks noChangeShapeType="1"/>
          </p:cNvCxnSpPr>
          <p:nvPr/>
        </p:nvCxnSpPr>
        <p:spPr bwMode="auto">
          <a:xfrm rot="10800000">
            <a:off x="8061960" y="5775960"/>
            <a:ext cx="838200" cy="350520"/>
          </a:xfrm>
          <a:prstGeom prst="straightConnector1">
            <a:avLst/>
          </a:prstGeom>
          <a:noFill/>
          <a:ln w="28575" algn="ctr">
            <a:solidFill>
              <a:schemeClr val="tx1"/>
            </a:solidFill>
            <a:round/>
            <a:headEnd type="triangle" w="med" len="med"/>
            <a:tailEnd/>
          </a:ln>
        </p:spPr>
      </p:cxnSp>
      <p:cxnSp>
        <p:nvCxnSpPr>
          <p:cNvPr id="120" name="Straight Arrow Connector 59"/>
          <p:cNvCxnSpPr>
            <a:cxnSpLocks noChangeShapeType="1"/>
          </p:cNvCxnSpPr>
          <p:nvPr/>
        </p:nvCxnSpPr>
        <p:spPr bwMode="auto">
          <a:xfrm rot="5400000" flipH="1" flipV="1">
            <a:off x="7772403" y="5958841"/>
            <a:ext cx="335276" cy="2"/>
          </a:xfrm>
          <a:prstGeom prst="straightConnector1">
            <a:avLst/>
          </a:prstGeom>
          <a:noFill/>
          <a:ln w="28575" algn="ctr">
            <a:solidFill>
              <a:schemeClr val="tx1"/>
            </a:solidFill>
            <a:round/>
            <a:headEnd type="triangle" w="med" len="med"/>
            <a:tailEnd/>
          </a:ln>
        </p:spPr>
      </p:cxnSp>
      <p:sp>
        <p:nvSpPr>
          <p:cNvPr id="121" name="Rectangle 120"/>
          <p:cNvSpPr/>
          <p:nvPr/>
        </p:nvSpPr>
        <p:spPr>
          <a:xfrm>
            <a:off x="4920986" y="6163018"/>
            <a:ext cx="700833" cy="323165"/>
          </a:xfrm>
          <a:prstGeom prst="rect">
            <a:avLst/>
          </a:prstGeom>
        </p:spPr>
        <p:txBody>
          <a:bodyPr wrap="none">
            <a:spAutoFit/>
          </a:bodyPr>
          <a:lstStyle/>
          <a:p>
            <a:r>
              <a:rPr lang="bg-BG" b="1" dirty="0" smtClean="0">
                <a:solidFill>
                  <a:schemeClr val="tx2">
                    <a:lumMod val="25000"/>
                  </a:schemeClr>
                </a:solidFill>
              </a:rPr>
              <a:t>Plazi</a:t>
            </a:r>
            <a:endParaRPr lang="bg-BG" b="1" dirty="0">
              <a:solidFill>
                <a:schemeClr val="tx2">
                  <a:lumMod val="25000"/>
                </a:schemeClr>
              </a:solidFill>
            </a:endParaRPr>
          </a:p>
        </p:txBody>
      </p:sp>
      <p:sp>
        <p:nvSpPr>
          <p:cNvPr id="122" name="Rectangle 121"/>
          <p:cNvSpPr/>
          <p:nvPr/>
        </p:nvSpPr>
        <p:spPr>
          <a:xfrm>
            <a:off x="6888480" y="6172201"/>
            <a:ext cx="609599" cy="292388"/>
          </a:xfrm>
          <a:prstGeom prst="rect">
            <a:avLst/>
          </a:prstGeom>
        </p:spPr>
        <p:txBody>
          <a:bodyPr wrap="square">
            <a:spAutoFit/>
          </a:bodyPr>
          <a:lstStyle/>
          <a:p>
            <a:r>
              <a:rPr lang="bg-BG" sz="1300" b="1" dirty="0" smtClean="0">
                <a:solidFill>
                  <a:schemeClr val="tx2">
                    <a:lumMod val="10000"/>
                  </a:schemeClr>
                </a:solidFill>
              </a:rPr>
              <a:t>Wiki</a:t>
            </a:r>
            <a:endParaRPr lang="bg-BG" sz="1300" b="1" dirty="0">
              <a:solidFill>
                <a:schemeClr val="tx2">
                  <a:lumMod val="10000"/>
                </a:schemeClr>
              </a:solidFill>
            </a:endParaRPr>
          </a:p>
        </p:txBody>
      </p:sp>
      <p:sp>
        <p:nvSpPr>
          <p:cNvPr id="123" name="Rectangle 122"/>
          <p:cNvSpPr/>
          <p:nvPr/>
        </p:nvSpPr>
        <p:spPr>
          <a:xfrm>
            <a:off x="7612573" y="6153835"/>
            <a:ext cx="524503" cy="276999"/>
          </a:xfrm>
          <a:prstGeom prst="rect">
            <a:avLst/>
          </a:prstGeom>
        </p:spPr>
        <p:txBody>
          <a:bodyPr wrap="none">
            <a:spAutoFit/>
          </a:bodyPr>
          <a:lstStyle/>
          <a:p>
            <a:r>
              <a:rPr lang="bg-BG" sz="1200" b="1" dirty="0" smtClean="0">
                <a:solidFill>
                  <a:schemeClr val="tx2">
                    <a:lumMod val="10000"/>
                  </a:schemeClr>
                </a:solidFill>
              </a:rPr>
              <a:t>COL</a:t>
            </a:r>
            <a:endParaRPr lang="bg-BG" b="1" dirty="0">
              <a:solidFill>
                <a:schemeClr val="tx2">
                  <a:lumMod val="10000"/>
                </a:schemeClr>
              </a:solidFill>
            </a:endParaRPr>
          </a:p>
        </p:txBody>
      </p:sp>
      <p:sp>
        <p:nvSpPr>
          <p:cNvPr id="124" name="_s1030"/>
          <p:cNvSpPr>
            <a:spLocks noChangeArrowheads="1"/>
          </p:cNvSpPr>
          <p:nvPr/>
        </p:nvSpPr>
        <p:spPr bwMode="auto">
          <a:xfrm>
            <a:off x="1615440" y="5394959"/>
            <a:ext cx="1158240"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400" b="1" dirty="0" smtClean="0"/>
              <a:t>Biblio-</a:t>
            </a:r>
            <a:br>
              <a:rPr lang="bg-BG" sz="1400" b="1" dirty="0" smtClean="0"/>
            </a:br>
            <a:r>
              <a:rPr lang="bg-BG" sz="1400" b="1" dirty="0" smtClean="0"/>
              <a:t>graphies</a:t>
            </a:r>
            <a:endParaRPr lang="bg-BG" sz="1400" b="1" dirty="0"/>
          </a:p>
        </p:txBody>
      </p:sp>
      <p:cxnSp>
        <p:nvCxnSpPr>
          <p:cNvPr id="125" name="Straight Arrow Connector 59"/>
          <p:cNvCxnSpPr>
            <a:cxnSpLocks noChangeShapeType="1"/>
          </p:cNvCxnSpPr>
          <p:nvPr/>
        </p:nvCxnSpPr>
        <p:spPr bwMode="auto">
          <a:xfrm rot="5400000" flipH="1" flipV="1">
            <a:off x="1996440" y="5974080"/>
            <a:ext cx="259080" cy="45720"/>
          </a:xfrm>
          <a:prstGeom prst="straightConnector1">
            <a:avLst/>
          </a:prstGeom>
          <a:noFill/>
          <a:ln w="28575" algn="ctr">
            <a:solidFill>
              <a:schemeClr val="tx1"/>
            </a:solidFill>
            <a:round/>
            <a:headEnd type="triangle" w="med" len="med"/>
            <a:tailEnd/>
          </a:ln>
        </p:spPr>
      </p:cxnSp>
      <p:cxnSp>
        <p:nvCxnSpPr>
          <p:cNvPr id="128" name="Straight Arrow Connector 127"/>
          <p:cNvCxnSpPr/>
          <p:nvPr/>
        </p:nvCxnSpPr>
        <p:spPr bwMode="auto">
          <a:xfrm flipV="1">
            <a:off x="1858618" y="2534478"/>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1" name="Straight Arrow Connector 130"/>
          <p:cNvCxnSpPr/>
          <p:nvPr/>
        </p:nvCxnSpPr>
        <p:spPr bwMode="auto">
          <a:xfrm flipV="1">
            <a:off x="2925418" y="2547731"/>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2" name="Straight Arrow Connector 131"/>
          <p:cNvCxnSpPr/>
          <p:nvPr/>
        </p:nvCxnSpPr>
        <p:spPr bwMode="auto">
          <a:xfrm flipV="1">
            <a:off x="3869635" y="2557669"/>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3" name="Straight Arrow Connector 52"/>
          <p:cNvCxnSpPr/>
          <p:nvPr/>
        </p:nvCxnSpPr>
        <p:spPr bwMode="auto">
          <a:xfrm flipV="1">
            <a:off x="874643" y="2544418"/>
            <a:ext cx="1550505" cy="2594112"/>
          </a:xfrm>
          <a:prstGeom prst="straightConnector1">
            <a:avLst/>
          </a:prstGeom>
          <a:solidFill>
            <a:schemeClr val="accent1"/>
          </a:solidFill>
          <a:ln w="212725" cap="sq" cmpd="sng" algn="ctr">
            <a:solidFill>
              <a:srgbClr val="FFFF00">
                <a:alpha val="67000"/>
              </a:srgbClr>
            </a:solidFill>
            <a:prstDash val="solid"/>
            <a:round/>
            <a:headEnd type="none" w="med" len="med"/>
            <a:tailEnd type="triangle"/>
          </a:ln>
          <a:effectLst/>
        </p:spPr>
      </p:cxnSp>
      <p:cxnSp>
        <p:nvCxnSpPr>
          <p:cNvPr id="65" name="Straight Arrow Connector 64"/>
          <p:cNvCxnSpPr/>
          <p:nvPr/>
        </p:nvCxnSpPr>
        <p:spPr bwMode="auto">
          <a:xfrm flipH="1" flipV="1">
            <a:off x="2753140" y="2544419"/>
            <a:ext cx="1083364" cy="2604051"/>
          </a:xfrm>
          <a:prstGeom prst="straightConnector1">
            <a:avLst/>
          </a:prstGeom>
          <a:solidFill>
            <a:schemeClr val="accent1"/>
          </a:solidFill>
          <a:ln w="212725" cap="sq" cmpd="sng" algn="ctr">
            <a:solidFill>
              <a:srgbClr val="FFFF00">
                <a:alpha val="66000"/>
              </a:srgbClr>
            </a:solidFill>
            <a:prstDash val="solid"/>
            <a:round/>
            <a:headEnd type="none" w="med" len="med"/>
            <a:tailEnd type="triangle"/>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61" grpId="0"/>
      <p:bldP spid="67" grpId="0"/>
      <p:bldP spid="97" grpId="0" animBg="1"/>
      <p:bldP spid="98" grpId="0" animBg="1"/>
      <p:bldP spid="99" grpId="0" animBg="1"/>
      <p:bldP spid="100" grpId="0" animBg="1"/>
      <p:bldP spid="101" grpId="0" animBg="1"/>
      <p:bldP spid="102" grpId="0" animBg="1"/>
      <p:bldP spid="112" grpId="0" animBg="1"/>
      <p:bldP spid="113" grpId="0" animBg="1"/>
      <p:bldP spid="117" grpId="0" animBg="1"/>
      <p:bldP spid="121" grpId="0"/>
      <p:bldP spid="122" grpId="0"/>
      <p:bldP spid="123" grpId="0"/>
      <p:bldP spid="1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10" y="324463"/>
            <a:ext cx="8775290" cy="966019"/>
          </a:xfrm>
        </p:spPr>
        <p:txBody>
          <a:bodyPr/>
          <a:lstStyle/>
          <a:p>
            <a:r>
              <a:rPr lang="en-US" sz="4800" b="0" dirty="0" smtClean="0">
                <a:solidFill>
                  <a:schemeClr val="tx1"/>
                </a:solidFill>
              </a:rPr>
              <a:t>Novel work flows</a:t>
            </a:r>
            <a:endParaRPr lang="bg-BG" sz="4800" b="0" dirty="0">
              <a:solidFill>
                <a:schemeClr val="tx1"/>
              </a:solidFill>
            </a:endParaRPr>
          </a:p>
        </p:txBody>
      </p:sp>
      <p:sp>
        <p:nvSpPr>
          <p:cNvPr id="3" name="Content Placeholder 2"/>
          <p:cNvSpPr>
            <a:spLocks noGrp="1"/>
          </p:cNvSpPr>
          <p:nvPr>
            <p:ph idx="1"/>
          </p:nvPr>
        </p:nvSpPr>
        <p:spPr>
          <a:xfrm>
            <a:off x="864704" y="1798058"/>
            <a:ext cx="8279296" cy="4525963"/>
          </a:xfrm>
        </p:spPr>
        <p:txBody>
          <a:bodyPr/>
          <a:lstStyle/>
          <a:p>
            <a:pPr marL="514350" indent="-514350">
              <a:buSzPct val="100000"/>
              <a:buBlip>
                <a:blip r:embed="rId2"/>
              </a:buBlip>
            </a:pPr>
            <a:r>
              <a:rPr lang="en-US" dirty="0" smtClean="0">
                <a:solidFill>
                  <a:srgbClr val="FFC000"/>
                </a:solidFill>
              </a:rPr>
              <a:t>Authoring</a:t>
            </a:r>
          </a:p>
          <a:p>
            <a:pPr marL="514350" indent="-514350">
              <a:buSzPct val="100000"/>
              <a:buBlip>
                <a:blip r:embed="rId2"/>
              </a:buBlip>
            </a:pPr>
            <a:r>
              <a:rPr lang="en-US" dirty="0" smtClean="0"/>
              <a:t>Peer-review and editorial manager</a:t>
            </a:r>
            <a:endParaRPr lang="en-US" dirty="0" smtClean="0">
              <a:solidFill>
                <a:srgbClr val="FFC000"/>
              </a:solidFill>
            </a:endParaRPr>
          </a:p>
          <a:p>
            <a:pPr marL="514350" indent="-514350">
              <a:buSzPct val="100000"/>
              <a:buBlip>
                <a:blip r:embed="rId2"/>
              </a:buBlip>
            </a:pPr>
            <a:r>
              <a:rPr lang="en-US" dirty="0" smtClean="0"/>
              <a:t>Publishing and dissemination</a:t>
            </a:r>
          </a:p>
          <a:p>
            <a:pPr marL="514350" indent="-514350"/>
            <a:endParaRPr lang="bg-BG" sz="2800" dirty="0" smtClean="0"/>
          </a:p>
          <a:p>
            <a:pPr>
              <a:buNone/>
            </a:pPr>
            <a:endParaRPr lang="bg-BG" sz="36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5811520" y="5537200"/>
            <a:ext cx="3332480" cy="1077218"/>
          </a:xfrm>
          <a:prstGeom prst="rect">
            <a:avLst/>
          </a:prstGeom>
        </p:spPr>
        <p:txBody>
          <a:bodyPr wrap="square">
            <a:spAutoFit/>
          </a:bodyPr>
          <a:lstStyle/>
          <a:p>
            <a:pPr algn="ctr"/>
            <a:r>
              <a:rPr lang="en-US" sz="3200" dirty="0" smtClean="0">
                <a:solidFill>
                  <a:srgbClr val="364B33"/>
                </a:solidFill>
              </a:rPr>
              <a:t>Article templates</a:t>
            </a:r>
            <a:endParaRPr lang="bg-BG" sz="3200" dirty="0">
              <a:solidFill>
                <a:srgbClr val="364B33"/>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cstate="print"/>
          <a:srcRect/>
          <a:stretch>
            <a:fillRect/>
          </a:stretch>
        </p:blipFill>
        <p:spPr bwMode="auto">
          <a:xfrm>
            <a:off x="0" y="0"/>
            <a:ext cx="9243228" cy="6858000"/>
          </a:xfrm>
          <a:prstGeom prst="rect">
            <a:avLst/>
          </a:prstGeom>
          <a:noFill/>
          <a:ln w="9525">
            <a:noFill/>
            <a:miter lim="800000"/>
            <a:headEnd/>
            <a:tailEnd/>
          </a:ln>
        </p:spPr>
      </p:pic>
      <p:sp>
        <p:nvSpPr>
          <p:cNvPr id="4" name="Rectangle 3"/>
          <p:cNvSpPr/>
          <p:nvPr/>
        </p:nvSpPr>
        <p:spPr>
          <a:xfrm>
            <a:off x="1493520" y="6273225"/>
            <a:ext cx="3332480" cy="584775"/>
          </a:xfrm>
          <a:prstGeom prst="rect">
            <a:avLst/>
          </a:prstGeom>
        </p:spPr>
        <p:txBody>
          <a:bodyPr wrap="square">
            <a:spAutoFit/>
          </a:bodyPr>
          <a:lstStyle/>
          <a:p>
            <a:pPr algn="ctr"/>
            <a:r>
              <a:rPr lang="en-US" sz="3200" dirty="0" smtClean="0">
                <a:solidFill>
                  <a:srgbClr val="364B33"/>
                </a:solidFill>
              </a:rPr>
              <a:t>Classifications</a:t>
            </a:r>
            <a:endParaRPr lang="bg-BG" sz="3200" dirty="0">
              <a:solidFill>
                <a:srgbClr val="364B33"/>
              </a:solidFill>
            </a:endParaRPr>
          </a:p>
        </p:txBody>
      </p:sp>
      <p:cxnSp>
        <p:nvCxnSpPr>
          <p:cNvPr id="6" name="Straight Arrow Connector 5"/>
          <p:cNvCxnSpPr/>
          <p:nvPr/>
        </p:nvCxnSpPr>
        <p:spPr>
          <a:xfrm flipH="1">
            <a:off x="949960" y="1595120"/>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2" cstate="print"/>
          <a:srcRect/>
          <a:stretch>
            <a:fillRect/>
          </a:stretch>
        </p:blipFill>
        <p:spPr bwMode="auto">
          <a:xfrm>
            <a:off x="0" y="0"/>
            <a:ext cx="9099550" cy="6858000"/>
          </a:xfrm>
          <a:prstGeom prst="rect">
            <a:avLst/>
          </a:prstGeom>
          <a:noFill/>
          <a:ln w="9525">
            <a:noFill/>
            <a:miter lim="800000"/>
            <a:headEnd/>
            <a:tailEnd/>
          </a:ln>
        </p:spPr>
      </p:pic>
      <p:cxnSp>
        <p:nvCxnSpPr>
          <p:cNvPr id="4" name="Straight Arrow Connector 3"/>
          <p:cNvCxnSpPr/>
          <p:nvPr/>
        </p:nvCxnSpPr>
        <p:spPr>
          <a:xfrm flipH="1">
            <a:off x="2886419" y="5065433"/>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1087120" y="1417320"/>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5253357" y="5691195"/>
            <a:ext cx="3728842" cy="584775"/>
          </a:xfrm>
          <a:prstGeom prst="rect">
            <a:avLst/>
          </a:prstGeom>
        </p:spPr>
        <p:txBody>
          <a:bodyPr wrap="none">
            <a:spAutoFit/>
          </a:bodyPr>
          <a:lstStyle/>
          <a:p>
            <a:pPr algn="ctr"/>
            <a:r>
              <a:rPr lang="en-US" sz="3200" dirty="0" smtClean="0">
                <a:solidFill>
                  <a:srgbClr val="364B33"/>
                </a:solidFill>
              </a:rPr>
              <a:t>Invite co-authors</a:t>
            </a:r>
            <a:endParaRPr lang="bg-BG" sz="3200" dirty="0">
              <a:solidFill>
                <a:srgbClr val="364B33"/>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0" y="-38260"/>
            <a:ext cx="9144000" cy="6896260"/>
          </a:xfrm>
          <a:prstGeom prst="rect">
            <a:avLst/>
          </a:prstGeom>
          <a:noFill/>
          <a:ln w="9525">
            <a:noFill/>
            <a:miter lim="800000"/>
            <a:headEnd/>
            <a:tailEnd/>
          </a:ln>
        </p:spPr>
      </p:pic>
      <p:sp>
        <p:nvSpPr>
          <p:cNvPr id="4" name="Rectangle 3"/>
          <p:cNvSpPr/>
          <p:nvPr/>
        </p:nvSpPr>
        <p:spPr>
          <a:xfrm>
            <a:off x="4788074" y="6130386"/>
            <a:ext cx="3448060" cy="523220"/>
          </a:xfrm>
          <a:prstGeom prst="rect">
            <a:avLst/>
          </a:prstGeom>
        </p:spPr>
        <p:txBody>
          <a:bodyPr wrap="none">
            <a:spAutoFit/>
          </a:bodyPr>
          <a:lstStyle/>
          <a:p>
            <a:pPr algn="ctr"/>
            <a:r>
              <a:rPr lang="en-US" sz="2800" dirty="0" err="1" smtClean="0">
                <a:solidFill>
                  <a:srgbClr val="364B33"/>
                </a:solidFill>
              </a:rPr>
              <a:t>Inivte</a:t>
            </a:r>
            <a:r>
              <a:rPr lang="en-US" sz="2800" dirty="0" smtClean="0">
                <a:solidFill>
                  <a:srgbClr val="364B33"/>
                </a:solidFill>
              </a:rPr>
              <a:t> a co-author</a:t>
            </a:r>
            <a:endParaRPr lang="bg-BG" sz="2800" dirty="0">
              <a:solidFill>
                <a:srgbClr val="364B33"/>
              </a:solidFill>
            </a:endParaRPr>
          </a:p>
        </p:txBody>
      </p:sp>
      <p:cxnSp>
        <p:nvCxnSpPr>
          <p:cNvPr id="5" name="Straight Arrow Connector 4"/>
          <p:cNvCxnSpPr/>
          <p:nvPr/>
        </p:nvCxnSpPr>
        <p:spPr>
          <a:xfrm flipH="1">
            <a:off x="1087120" y="903383"/>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98" y="0"/>
            <a:ext cx="8229600" cy="1143000"/>
          </a:xfrm>
        </p:spPr>
        <p:txBody>
          <a:bodyPr/>
          <a:lstStyle/>
          <a:p>
            <a:r>
              <a:rPr lang="en-US" sz="4800" b="0" dirty="0" smtClean="0">
                <a:solidFill>
                  <a:schemeClr val="tx1"/>
                </a:solidFill>
              </a:rPr>
              <a:t>External links</a:t>
            </a:r>
            <a:endParaRPr lang="bg-BG" sz="4800" b="0" dirty="0">
              <a:solidFill>
                <a:schemeClr val="tx1"/>
              </a:solidFill>
            </a:endParaRPr>
          </a:p>
        </p:txBody>
      </p:sp>
      <p:pic>
        <p:nvPicPr>
          <p:cNvPr id="2051" name="Picture 3" descr="J:\CONGRESSES_MEETINGS_WORKSHOPS\2013\PROIBIOSPHERE_BERLIN_MAY\nudicornis_checklist.jpg"/>
          <p:cNvPicPr>
            <a:picLocks noChangeAspect="1" noChangeArrowheads="1"/>
          </p:cNvPicPr>
          <p:nvPr/>
        </p:nvPicPr>
        <p:blipFill>
          <a:blip r:embed="rId2" cstate="print"/>
          <a:srcRect/>
          <a:stretch>
            <a:fillRect/>
          </a:stretch>
        </p:blipFill>
        <p:spPr bwMode="auto">
          <a:xfrm>
            <a:off x="1" y="1022083"/>
            <a:ext cx="9143999" cy="4813737"/>
          </a:xfrm>
          <a:prstGeom prst="rect">
            <a:avLst/>
          </a:prstGeom>
          <a:noFill/>
        </p:spPr>
      </p:pic>
      <p:sp>
        <p:nvSpPr>
          <p:cNvPr id="8" name="Rectangle 7"/>
          <p:cNvSpPr/>
          <p:nvPr/>
        </p:nvSpPr>
        <p:spPr>
          <a:xfrm>
            <a:off x="475129" y="1694337"/>
            <a:ext cx="5316071" cy="3048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2052" name="Picture 4" descr="J:\CONGRESSES_MEETINGS_WORKSHOPS\2013\PROIBIOSPHERE_BERLIN_MAY\nudicornis_zoobank.jpg"/>
          <p:cNvPicPr>
            <a:picLocks noChangeAspect="1" noChangeArrowheads="1"/>
          </p:cNvPicPr>
          <p:nvPr/>
        </p:nvPicPr>
        <p:blipFill>
          <a:blip r:embed="rId3" cstate="print"/>
          <a:srcRect/>
          <a:stretch>
            <a:fillRect/>
          </a:stretch>
        </p:blipFill>
        <p:spPr bwMode="auto">
          <a:xfrm>
            <a:off x="3601491" y="2586317"/>
            <a:ext cx="5542509" cy="4271683"/>
          </a:xfrm>
          <a:prstGeom prst="rect">
            <a:avLst/>
          </a:prstGeom>
          <a:noFill/>
        </p:spPr>
      </p:pic>
      <p:pic>
        <p:nvPicPr>
          <p:cNvPr id="3074" name="Picture 2" descr="J:\CONGRESSES_MEETINGS_WORKSHOPS\2013\PROIBIOSPHERE_BERLIN_MAY\BHL_nudicornis.jpg"/>
          <p:cNvPicPr>
            <a:picLocks noChangeAspect="1" noChangeArrowheads="1"/>
          </p:cNvPicPr>
          <p:nvPr/>
        </p:nvPicPr>
        <p:blipFill>
          <a:blip r:embed="rId4" cstate="print"/>
          <a:srcRect/>
          <a:stretch>
            <a:fillRect/>
          </a:stretch>
        </p:blipFill>
        <p:spPr bwMode="auto">
          <a:xfrm>
            <a:off x="6249946" y="2186547"/>
            <a:ext cx="2894054" cy="4671453"/>
          </a:xfrm>
          <a:prstGeom prst="rect">
            <a:avLst/>
          </a:prstGeom>
          <a:noFill/>
        </p:spPr>
      </p:pic>
      <p:sp>
        <p:nvSpPr>
          <p:cNvPr id="7" name="Rectangle 6"/>
          <p:cNvSpPr/>
          <p:nvPr/>
        </p:nvSpPr>
        <p:spPr>
          <a:xfrm>
            <a:off x="6320115" y="4858871"/>
            <a:ext cx="2653553" cy="1255058"/>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809" y="0"/>
            <a:ext cx="8229600" cy="1143000"/>
          </a:xfrm>
        </p:spPr>
        <p:txBody>
          <a:bodyPr/>
          <a:lstStyle/>
          <a:p>
            <a:pPr lvl="0"/>
            <a:r>
              <a:rPr lang="en-US" b="1" dirty="0" smtClean="0">
                <a:solidFill>
                  <a:schemeClr val="tx1"/>
                </a:solidFill>
              </a:rPr>
              <a:t>Import </a:t>
            </a:r>
            <a:r>
              <a:rPr lang="en-US" b="1" dirty="0" smtClean="0">
                <a:solidFill>
                  <a:schemeClr val="tx1"/>
                </a:solidFill>
              </a:rPr>
              <a:t>tabular data</a:t>
            </a:r>
            <a:endParaRPr lang="bg-BG" sz="280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0355" name="Picture 3" descr="J:\CONGRESSES_MEETINGS_WORKSHOPS\2013\PROIBIOSPHERE_BERLIN_MAY\import.jpg"/>
          <p:cNvPicPr>
            <a:picLocks noChangeAspect="1" noChangeArrowheads="1"/>
          </p:cNvPicPr>
          <p:nvPr/>
        </p:nvPicPr>
        <p:blipFill>
          <a:blip r:embed="rId2" cstate="print"/>
          <a:srcRect/>
          <a:stretch>
            <a:fillRect/>
          </a:stretch>
        </p:blipFill>
        <p:spPr bwMode="auto">
          <a:xfrm>
            <a:off x="0" y="1005599"/>
            <a:ext cx="9144000" cy="5852401"/>
          </a:xfrm>
          <a:prstGeom prst="rect">
            <a:avLst/>
          </a:prstGeom>
          <a:noFill/>
        </p:spPr>
      </p:pic>
      <p:sp>
        <p:nvSpPr>
          <p:cNvPr id="17" name="Down Arrow 16"/>
          <p:cNvSpPr/>
          <p:nvPr/>
        </p:nvSpPr>
        <p:spPr>
          <a:xfrm rot="2867452">
            <a:off x="2909905" y="2482253"/>
            <a:ext cx="230477" cy="5237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solidFill>
                  <a:schemeClr val="tx1"/>
                </a:solidFill>
              </a:rPr>
              <a:t>Template</a:t>
            </a:r>
            <a:endParaRPr lang="bg-BG" b="0" dirty="0">
              <a:solidFill>
                <a:schemeClr val="tx1"/>
              </a:solidFill>
            </a:endParaRPr>
          </a:p>
        </p:txBody>
      </p:sp>
      <p:pic>
        <p:nvPicPr>
          <p:cNvPr id="3" name="Picture 2" descr="Checklist1.png"/>
          <p:cNvPicPr>
            <a:picLocks noChangeAspect="1"/>
          </p:cNvPicPr>
          <p:nvPr/>
        </p:nvPicPr>
        <p:blipFill>
          <a:blip r:embed="rId2" cstate="print"/>
          <a:stretch>
            <a:fillRect/>
          </a:stretch>
        </p:blipFill>
        <p:spPr>
          <a:xfrm>
            <a:off x="0" y="1557241"/>
            <a:ext cx="9144000" cy="3743517"/>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7182" y="384463"/>
            <a:ext cx="3636818" cy="2369128"/>
          </a:xfrm>
        </p:spPr>
        <p:txBody>
          <a:bodyPr/>
          <a:lstStyle/>
          <a:p>
            <a:pPr lvl="0"/>
            <a:r>
              <a:rPr lang="en-US" sz="4000" b="0" dirty="0" smtClean="0">
                <a:solidFill>
                  <a:schemeClr val="tx1"/>
                </a:solidFill>
              </a:rPr>
              <a:t>Data converted into text</a:t>
            </a:r>
            <a:endParaRPr lang="bg-BG" sz="4000" b="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26" name="Picture 2" descr="J:\CONGRESSES_MEETINGS_WORKSHOPS\2013\PROIBIOSPHERE_BERLIN_MAY\new species2.jpg"/>
          <p:cNvPicPr>
            <a:picLocks noChangeAspect="1" noChangeArrowheads="1"/>
          </p:cNvPicPr>
          <p:nvPr/>
        </p:nvPicPr>
        <p:blipFill>
          <a:blip r:embed="rId2" cstate="print"/>
          <a:srcRect/>
          <a:stretch>
            <a:fillRect/>
          </a:stretch>
        </p:blipFill>
        <p:spPr bwMode="auto">
          <a:xfrm>
            <a:off x="0" y="636589"/>
            <a:ext cx="5445532" cy="6221412"/>
          </a:xfrm>
          <a:prstGeom prst="rect">
            <a:avLst/>
          </a:prstGeom>
          <a:noFill/>
        </p:spPr>
      </p:pic>
      <p:grpSp>
        <p:nvGrpSpPr>
          <p:cNvPr id="2" name="Group 14"/>
          <p:cNvGrpSpPr/>
          <p:nvPr/>
        </p:nvGrpSpPr>
        <p:grpSpPr>
          <a:xfrm>
            <a:off x="82829" y="1766046"/>
            <a:ext cx="8475290" cy="4049742"/>
            <a:chOff x="82829" y="1766046"/>
            <a:chExt cx="8475290" cy="4049742"/>
          </a:xfrm>
        </p:grpSpPr>
        <p:sp>
          <p:nvSpPr>
            <p:cNvPr id="12" name="Rectangle 11"/>
            <p:cNvSpPr/>
            <p:nvPr/>
          </p:nvSpPr>
          <p:spPr>
            <a:xfrm>
              <a:off x="82829" y="1766046"/>
              <a:ext cx="5251172" cy="1255059"/>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4" name="Picture 4" descr="J:\CONGRESSES_MEETINGS_WORKSHOPS\2013\PROIBIOSPHERE_BERLIN_MAY\darwin_core.jpg"/>
            <p:cNvPicPr>
              <a:picLocks noChangeAspect="1" noChangeArrowheads="1"/>
            </p:cNvPicPr>
            <p:nvPr/>
          </p:nvPicPr>
          <p:blipFill>
            <a:blip r:embed="rId3" cstate="print"/>
            <a:srcRect/>
            <a:stretch>
              <a:fillRect/>
            </a:stretch>
          </p:blipFill>
          <p:spPr bwMode="auto">
            <a:xfrm>
              <a:off x="229906" y="3550024"/>
              <a:ext cx="8328213" cy="2265764"/>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0"/>
            <a:ext cx="8229600" cy="1143000"/>
          </a:xfrm>
        </p:spPr>
        <p:txBody>
          <a:bodyPr/>
          <a:lstStyle/>
          <a:p>
            <a:r>
              <a:rPr lang="en-US" sz="3900" b="0" dirty="0" smtClean="0">
                <a:solidFill>
                  <a:schemeClr val="tx1"/>
                </a:solidFill>
              </a:rPr>
              <a:t>Massive sampling/data gathering</a:t>
            </a:r>
            <a:endParaRPr lang="bg-BG" sz="3900" b="0" dirty="0">
              <a:solidFill>
                <a:schemeClr val="tx1"/>
              </a:solidFill>
            </a:endParaRPr>
          </a:p>
        </p:txBody>
      </p:sp>
      <p:pic>
        <p:nvPicPr>
          <p:cNvPr id="3" name="Picture 2" descr="1-01.jpg"/>
          <p:cNvPicPr>
            <a:picLocks noChangeAspect="1"/>
          </p:cNvPicPr>
          <p:nvPr/>
        </p:nvPicPr>
        <p:blipFill>
          <a:blip r:embed="rId2" cstate="print"/>
          <a:stretch>
            <a:fillRect/>
          </a:stretch>
        </p:blipFill>
        <p:spPr>
          <a:xfrm>
            <a:off x="846594" y="959354"/>
            <a:ext cx="7504926" cy="5898647"/>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718" y="0"/>
            <a:ext cx="8229600" cy="644236"/>
          </a:xfrm>
        </p:spPr>
        <p:txBody>
          <a:bodyPr/>
          <a:lstStyle/>
          <a:p>
            <a:pPr lvl="0"/>
            <a:r>
              <a:rPr lang="en-US" b="0" dirty="0" smtClean="0">
                <a:solidFill>
                  <a:schemeClr val="tx1"/>
                </a:solidFill>
              </a:rPr>
              <a:t>Compose plates</a:t>
            </a:r>
            <a:endParaRPr lang="bg-BG" b="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8" name="Picture 2"/>
          <p:cNvPicPr>
            <a:picLocks noChangeAspect="1" noChangeArrowheads="1"/>
          </p:cNvPicPr>
          <p:nvPr/>
        </p:nvPicPr>
        <p:blipFill>
          <a:blip r:embed="rId2" cstate="print"/>
          <a:srcRect/>
          <a:stretch>
            <a:fillRect/>
          </a:stretch>
        </p:blipFill>
        <p:spPr bwMode="auto">
          <a:xfrm>
            <a:off x="0" y="654423"/>
            <a:ext cx="7954238" cy="5860875"/>
          </a:xfrm>
          <a:prstGeom prst="rect">
            <a:avLst/>
          </a:prstGeom>
          <a:noFill/>
          <a:ln w="9525">
            <a:noFill/>
            <a:miter lim="800000"/>
            <a:headEnd/>
            <a:tailEnd/>
          </a:ln>
        </p:spPr>
      </p:pic>
      <p:sp>
        <p:nvSpPr>
          <p:cNvPr id="10" name="Right Arrow 9"/>
          <p:cNvSpPr/>
          <p:nvPr/>
        </p:nvSpPr>
        <p:spPr>
          <a:xfrm rot="8957193">
            <a:off x="1332167" y="1067414"/>
            <a:ext cx="489891" cy="2311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2" name="Picture 2" descr="J:\CONGRESSES_MEETINGS_WORKSHOPS\2013\PROIBIOSPHERE_BERLIN_MAY\images.jpg"/>
          <p:cNvPicPr>
            <a:picLocks noChangeAspect="1" noChangeArrowheads="1"/>
          </p:cNvPicPr>
          <p:nvPr/>
        </p:nvPicPr>
        <p:blipFill>
          <a:blip r:embed="rId3" cstate="print"/>
          <a:srcRect/>
          <a:stretch>
            <a:fillRect/>
          </a:stretch>
        </p:blipFill>
        <p:spPr bwMode="auto">
          <a:xfrm>
            <a:off x="1973754" y="654423"/>
            <a:ext cx="7170246" cy="620357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cstate="print"/>
          <a:srcRect/>
          <a:stretch>
            <a:fillRect/>
          </a:stretch>
        </p:blipFill>
        <p:spPr bwMode="auto">
          <a:xfrm>
            <a:off x="0" y="0"/>
            <a:ext cx="9144000" cy="6515100"/>
          </a:xfrm>
          <a:prstGeom prst="rect">
            <a:avLst/>
          </a:prstGeom>
          <a:noFill/>
          <a:ln w="9525">
            <a:noFill/>
            <a:miter lim="800000"/>
            <a:headEnd/>
            <a:tailEnd/>
          </a:ln>
        </p:spPr>
      </p:pic>
      <p:cxnSp>
        <p:nvCxnSpPr>
          <p:cNvPr id="4" name="Straight Arrow Connector 3"/>
          <p:cNvCxnSpPr/>
          <p:nvPr/>
        </p:nvCxnSpPr>
        <p:spPr>
          <a:xfrm flipH="1">
            <a:off x="6072446" y="2597727"/>
            <a:ext cx="494609" cy="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21926" y="-83168"/>
            <a:ext cx="9122074" cy="6941167"/>
          </a:xfrm>
          <a:prstGeom prst="rect">
            <a:avLst/>
          </a:prstGeom>
          <a:noFill/>
          <a:ln w="9525">
            <a:noFill/>
            <a:miter lim="800000"/>
            <a:headEnd/>
            <a:tailEnd/>
          </a:ln>
        </p:spPr>
      </p:pic>
      <p:cxnSp>
        <p:nvCxnSpPr>
          <p:cNvPr id="3" name="Straight Arrow Connector 2"/>
          <p:cNvCxnSpPr/>
          <p:nvPr/>
        </p:nvCxnSpPr>
        <p:spPr>
          <a:xfrm flipH="1">
            <a:off x="2462645" y="1765300"/>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297587" y="4870315"/>
            <a:ext cx="4144084" cy="584775"/>
          </a:xfrm>
          <a:prstGeom prst="rect">
            <a:avLst/>
          </a:prstGeom>
        </p:spPr>
        <p:txBody>
          <a:bodyPr wrap="none">
            <a:spAutoFit/>
          </a:bodyPr>
          <a:lstStyle/>
          <a:p>
            <a:pPr algn="ctr"/>
            <a:r>
              <a:rPr lang="en-US" sz="3200" dirty="0" smtClean="0">
                <a:solidFill>
                  <a:srgbClr val="364B33"/>
                </a:solidFill>
              </a:rPr>
              <a:t>Pick up a reference</a:t>
            </a:r>
            <a:endParaRPr lang="bg-BG" sz="3200" dirty="0">
              <a:solidFill>
                <a:srgbClr val="364B33"/>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cstate="print"/>
          <a:srcRect/>
          <a:stretch>
            <a:fillRect/>
          </a:stretch>
        </p:blipFill>
        <p:spPr bwMode="auto">
          <a:xfrm>
            <a:off x="1" y="0"/>
            <a:ext cx="9144000" cy="6900981"/>
          </a:xfrm>
          <a:prstGeom prst="rect">
            <a:avLst/>
          </a:prstGeom>
          <a:noFill/>
          <a:ln w="9525">
            <a:noFill/>
            <a:miter lim="800000"/>
            <a:headEnd/>
            <a:tailEnd/>
          </a:ln>
        </p:spPr>
      </p:pic>
      <p:cxnSp>
        <p:nvCxnSpPr>
          <p:cNvPr id="4" name="Straight Arrow Connector 3"/>
          <p:cNvCxnSpPr/>
          <p:nvPr/>
        </p:nvCxnSpPr>
        <p:spPr>
          <a:xfrm flipH="1" flipV="1">
            <a:off x="332509" y="2111667"/>
            <a:ext cx="207818" cy="507998"/>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325485" y="4703615"/>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5391152" y="4828750"/>
            <a:ext cx="3474028" cy="584775"/>
          </a:xfrm>
          <a:prstGeom prst="rect">
            <a:avLst/>
          </a:prstGeom>
        </p:spPr>
        <p:txBody>
          <a:bodyPr wrap="none">
            <a:spAutoFit/>
          </a:bodyPr>
          <a:lstStyle/>
          <a:p>
            <a:pPr algn="ctr"/>
            <a:r>
              <a:rPr lang="en-US" sz="3200" dirty="0" smtClean="0">
                <a:solidFill>
                  <a:srgbClr val="364B33"/>
                </a:solidFill>
              </a:rPr>
              <a:t>Cite a reference</a:t>
            </a:r>
            <a:endParaRPr lang="bg-BG" sz="3200" dirty="0">
              <a:solidFill>
                <a:srgbClr val="364B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10" y="324463"/>
            <a:ext cx="8775290" cy="966019"/>
          </a:xfrm>
        </p:spPr>
        <p:txBody>
          <a:bodyPr/>
          <a:lstStyle/>
          <a:p>
            <a:r>
              <a:rPr lang="en-US" sz="4800" b="0" dirty="0" smtClean="0">
                <a:solidFill>
                  <a:schemeClr val="tx1"/>
                </a:solidFill>
              </a:rPr>
              <a:t>Novel work flows</a:t>
            </a:r>
            <a:endParaRPr lang="bg-BG" sz="4800" b="0" dirty="0">
              <a:solidFill>
                <a:schemeClr val="tx1"/>
              </a:solidFill>
            </a:endParaRPr>
          </a:p>
        </p:txBody>
      </p:sp>
      <p:sp>
        <p:nvSpPr>
          <p:cNvPr id="3" name="Content Placeholder 2"/>
          <p:cNvSpPr>
            <a:spLocks noGrp="1"/>
          </p:cNvSpPr>
          <p:nvPr>
            <p:ph idx="1"/>
          </p:nvPr>
        </p:nvSpPr>
        <p:spPr>
          <a:xfrm>
            <a:off x="864704" y="1798058"/>
            <a:ext cx="8279296" cy="4525963"/>
          </a:xfrm>
        </p:spPr>
        <p:txBody>
          <a:bodyPr/>
          <a:lstStyle/>
          <a:p>
            <a:pPr marL="514350" indent="-514350">
              <a:buSzPct val="100000"/>
              <a:buBlip>
                <a:blip r:embed="rId2"/>
              </a:buBlip>
            </a:pPr>
            <a:r>
              <a:rPr lang="en-US" dirty="0" smtClean="0"/>
              <a:t>Authoring</a:t>
            </a:r>
          </a:p>
          <a:p>
            <a:pPr marL="514350" indent="-514350">
              <a:buSzPct val="100000"/>
              <a:buBlip>
                <a:blip r:embed="rId2"/>
              </a:buBlip>
            </a:pPr>
            <a:r>
              <a:rPr lang="en-US" dirty="0" smtClean="0">
                <a:solidFill>
                  <a:srgbClr val="FFC000"/>
                </a:solidFill>
              </a:rPr>
              <a:t>Peer-review and editorial manager</a:t>
            </a:r>
            <a:endParaRPr lang="en-US" dirty="0" smtClean="0">
              <a:solidFill>
                <a:srgbClr val="FFC000"/>
              </a:solidFill>
            </a:endParaRPr>
          </a:p>
          <a:p>
            <a:pPr marL="514350" indent="-514350">
              <a:buSzPct val="100000"/>
              <a:buBlip>
                <a:blip r:embed="rId2"/>
              </a:buBlip>
            </a:pPr>
            <a:r>
              <a:rPr lang="en-US" dirty="0" smtClean="0"/>
              <a:t>Publishing and dissemination</a:t>
            </a:r>
          </a:p>
          <a:p>
            <a:pPr marL="514350" indent="-514350"/>
            <a:endParaRPr lang="bg-BG" sz="2800" dirty="0" smtClean="0"/>
          </a:p>
          <a:p>
            <a:pPr>
              <a:buNone/>
            </a:pPr>
            <a:endParaRPr lang="bg-BG" sz="3600"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254000" y="660400"/>
            <a:ext cx="8636000" cy="5537200"/>
          </a:xfrm>
          <a:prstGeom prst="rect">
            <a:avLst/>
          </a:prstGeom>
        </p:spPr>
      </p:pic>
      <p:pic>
        <p:nvPicPr>
          <p:cNvPr id="11" name="Picture 10"/>
          <p:cNvPicPr>
            <a:picLocks noChangeAspect="1"/>
          </p:cNvPicPr>
          <p:nvPr/>
        </p:nvPicPr>
        <p:blipFill>
          <a:blip r:embed="rId4" cstate="print"/>
          <a:stretch>
            <a:fillRect/>
          </a:stretch>
        </p:blipFill>
        <p:spPr>
          <a:xfrm>
            <a:off x="685800" y="660400"/>
            <a:ext cx="8204200" cy="5537200"/>
          </a:xfrm>
          <a:prstGeom prst="rect">
            <a:avLst/>
          </a:prstGeom>
        </p:spPr>
      </p:pic>
      <p:pic>
        <p:nvPicPr>
          <p:cNvPr id="13" name="Picture 12"/>
          <p:cNvPicPr>
            <a:picLocks noChangeAspect="1"/>
          </p:cNvPicPr>
          <p:nvPr/>
        </p:nvPicPr>
        <p:blipFill>
          <a:blip r:embed="rId5" cstate="print"/>
          <a:stretch>
            <a:fillRect/>
          </a:stretch>
        </p:blipFill>
        <p:spPr>
          <a:xfrm>
            <a:off x="3124200" y="711200"/>
            <a:ext cx="5803900" cy="5016500"/>
          </a:xfrm>
          <a:prstGeom prst="rect">
            <a:avLst/>
          </a:prstGeom>
        </p:spPr>
      </p:pic>
      <p:pic>
        <p:nvPicPr>
          <p:cNvPr id="12" name="Picture 11"/>
          <p:cNvPicPr>
            <a:picLocks noChangeAspect="1"/>
          </p:cNvPicPr>
          <p:nvPr/>
        </p:nvPicPr>
        <p:blipFill>
          <a:blip r:embed="rId6" cstate="print"/>
          <a:stretch>
            <a:fillRect/>
          </a:stretch>
        </p:blipFill>
        <p:spPr>
          <a:xfrm>
            <a:off x="1117600" y="2984500"/>
            <a:ext cx="6845300" cy="2222500"/>
          </a:xfrm>
          <a:prstGeom prst="rect">
            <a:avLst/>
          </a:prstGeom>
        </p:spPr>
      </p:pic>
      <p:pic>
        <p:nvPicPr>
          <p:cNvPr id="14" name="Picture 13"/>
          <p:cNvPicPr>
            <a:picLocks noChangeAspect="1"/>
          </p:cNvPicPr>
          <p:nvPr/>
        </p:nvPicPr>
        <p:blipFill>
          <a:blip r:embed="rId7" cstate="print"/>
          <a:stretch>
            <a:fillRect/>
          </a:stretch>
        </p:blipFill>
        <p:spPr>
          <a:xfrm>
            <a:off x="558800" y="4660900"/>
            <a:ext cx="4965700" cy="1473200"/>
          </a:xfrm>
          <a:prstGeom prst="rect">
            <a:avLst/>
          </a:prstGeom>
        </p:spPr>
      </p:pic>
      <p:sp>
        <p:nvSpPr>
          <p:cNvPr id="8" name="Rectangle 7"/>
          <p:cNvSpPr/>
          <p:nvPr/>
        </p:nvSpPr>
        <p:spPr>
          <a:xfrm>
            <a:off x="731520" y="0"/>
            <a:ext cx="7955280" cy="646331"/>
          </a:xfrm>
          <a:prstGeom prst="rect">
            <a:avLst/>
          </a:prstGeom>
        </p:spPr>
        <p:txBody>
          <a:bodyPr wrap="square">
            <a:spAutoFit/>
          </a:bodyPr>
          <a:lstStyle/>
          <a:p>
            <a:r>
              <a:rPr lang="en-US" sz="3600" dirty="0" smtClean="0">
                <a:latin typeface="Arial" charset="0"/>
                <a:ea typeface="ＭＳ Ｐゴシック" charset="0"/>
                <a:cs typeface="ＭＳ Ｐゴシック" charset="0"/>
              </a:rPr>
              <a:t>Community and public peer-review</a:t>
            </a:r>
            <a:endParaRPr lang="bg-BG" sz="3200" dirty="0"/>
          </a:p>
        </p:txBody>
      </p:sp>
    </p:spTree>
    <p:extLst>
      <p:ext uri="{BB962C8B-B14F-4D97-AF65-F5344CB8AC3E}">
        <p14:creationId xmlns="" xmlns:p14="http://schemas.microsoft.com/office/powerpoint/2010/main" val="271466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cstate="print"/>
          <a:srcRect/>
          <a:stretch>
            <a:fillRect/>
          </a:stretch>
        </p:blipFill>
        <p:spPr bwMode="auto">
          <a:xfrm>
            <a:off x="-5148" y="0"/>
            <a:ext cx="9298236"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p:cNvPicPr>
            <a:picLocks noChangeAspect="1" noChangeArrowheads="1"/>
          </p:cNvPicPr>
          <p:nvPr/>
        </p:nvPicPr>
        <p:blipFill>
          <a:blip r:embed="rId2" cstate="print"/>
          <a:srcRect/>
          <a:stretch>
            <a:fillRect/>
          </a:stretch>
        </p:blipFill>
        <p:spPr bwMode="auto">
          <a:xfrm>
            <a:off x="-1" y="0"/>
            <a:ext cx="9144001" cy="641225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132080"/>
            <a:ext cx="6959600" cy="5455919"/>
          </a:xfrm>
        </p:spPr>
        <p:txBody>
          <a:bodyPr/>
          <a:lstStyle/>
          <a:p>
            <a:r>
              <a:rPr lang="en-US" sz="4800" b="0" dirty="0" smtClean="0">
                <a:solidFill>
                  <a:schemeClr val="tx1"/>
                </a:solidFill>
              </a:rPr>
              <a:t>Now imagine…</a:t>
            </a:r>
            <a:endParaRPr lang="bg-BG" sz="4800" b="0" dirty="0">
              <a:solidFill>
                <a:srgbClr val="FFC000"/>
              </a:solidFill>
            </a:endParaRPr>
          </a:p>
        </p:txBody>
      </p:sp>
      <p:pic>
        <p:nvPicPr>
          <p:cNvPr id="139265" name="Picture 1"/>
          <p:cNvPicPr>
            <a:picLocks noChangeAspect="1" noChangeArrowheads="1"/>
          </p:cNvPicPr>
          <p:nvPr/>
        </p:nvPicPr>
        <p:blipFill>
          <a:blip r:embed="rId2" cstate="print"/>
          <a:srcRect/>
          <a:stretch>
            <a:fillRect/>
          </a:stretch>
        </p:blipFill>
        <p:spPr bwMode="auto">
          <a:xfrm>
            <a:off x="0" y="0"/>
            <a:ext cx="9148587"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184" y="0"/>
            <a:ext cx="8229600" cy="1143000"/>
          </a:xfrm>
        </p:spPr>
        <p:txBody>
          <a:bodyPr/>
          <a:lstStyle/>
          <a:p>
            <a:r>
              <a:rPr lang="en-US" sz="4000" b="0" dirty="0" smtClean="0">
                <a:solidFill>
                  <a:schemeClr val="tx1"/>
                </a:solidFill>
              </a:rPr>
              <a:t>Consolidated </a:t>
            </a:r>
            <a:r>
              <a:rPr lang="en-US" sz="4000" b="0" dirty="0" smtClean="0">
                <a:solidFill>
                  <a:schemeClr val="tx1"/>
                </a:solidFill>
              </a:rPr>
              <a:t>Review </a:t>
            </a:r>
            <a:r>
              <a:rPr lang="en-US" sz="4000" b="0" dirty="0" smtClean="0">
                <a:solidFill>
                  <a:schemeClr val="tx1"/>
                </a:solidFill>
              </a:rPr>
              <a:t>Version</a:t>
            </a:r>
            <a:endParaRPr lang="bg-BG" sz="4000" b="0" dirty="0">
              <a:solidFill>
                <a:schemeClr val="tx1"/>
              </a:solidFill>
            </a:endParaRPr>
          </a:p>
        </p:txBody>
      </p:sp>
      <p:pic>
        <p:nvPicPr>
          <p:cNvPr id="154626" name="Picture 2"/>
          <p:cNvPicPr>
            <a:picLocks noChangeAspect="1" noChangeArrowheads="1"/>
          </p:cNvPicPr>
          <p:nvPr/>
        </p:nvPicPr>
        <p:blipFill>
          <a:blip r:embed="rId2" cstate="print"/>
          <a:srcRect/>
          <a:stretch>
            <a:fillRect/>
          </a:stretch>
        </p:blipFill>
        <p:spPr bwMode="auto">
          <a:xfrm>
            <a:off x="0" y="1123720"/>
            <a:ext cx="9161226" cy="573428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b="1" dirty="0" smtClean="0">
                <a:solidFill>
                  <a:schemeClr val="tx1"/>
                </a:solidFill>
              </a:rPr>
              <a:t>‘Dark </a:t>
            </a:r>
            <a:r>
              <a:rPr lang="en-US" b="1" dirty="0" smtClean="0">
                <a:solidFill>
                  <a:schemeClr val="tx1"/>
                </a:solidFill>
              </a:rPr>
              <a:t>species’ </a:t>
            </a:r>
            <a:r>
              <a:rPr lang="en-US" b="1" dirty="0" smtClean="0">
                <a:solidFill>
                  <a:schemeClr val="tx1"/>
                </a:solidFill>
              </a:rPr>
              <a:t>increase dramatically! </a:t>
            </a:r>
            <a:endParaRPr lang="en-US" dirty="0">
              <a:solidFill>
                <a:schemeClr val="tx1"/>
              </a:solidFill>
            </a:endParaRPr>
          </a:p>
        </p:txBody>
      </p:sp>
      <p:pic>
        <p:nvPicPr>
          <p:cNvPr id="1026" name="Picture 2"/>
          <p:cNvPicPr>
            <a:picLocks noChangeAspect="1" noChangeArrowheads="1"/>
          </p:cNvPicPr>
          <p:nvPr/>
        </p:nvPicPr>
        <p:blipFill>
          <a:blip r:embed="rId3" cstate="print"/>
          <a:srcRect l="4063" t="11702" r="33125" b="38930"/>
          <a:stretch>
            <a:fillRect/>
          </a:stretch>
        </p:blipFill>
        <p:spPr bwMode="auto">
          <a:xfrm>
            <a:off x="1295400" y="1371600"/>
            <a:ext cx="6765984" cy="3124200"/>
          </a:xfrm>
          <a:prstGeom prst="rect">
            <a:avLst/>
          </a:prstGeom>
          <a:noFill/>
          <a:ln w="9525">
            <a:noFill/>
            <a:miter lim="800000"/>
            <a:headEnd/>
            <a:tailEnd/>
          </a:ln>
        </p:spPr>
      </p:pic>
      <p:sp>
        <p:nvSpPr>
          <p:cNvPr id="5" name="TextBox 4"/>
          <p:cNvSpPr txBox="1"/>
          <p:nvPr/>
        </p:nvSpPr>
        <p:spPr>
          <a:xfrm>
            <a:off x="1282147" y="6457890"/>
            <a:ext cx="6788425" cy="400110"/>
          </a:xfrm>
          <a:prstGeom prst="rect">
            <a:avLst/>
          </a:prstGeom>
          <a:noFill/>
        </p:spPr>
        <p:txBody>
          <a:bodyPr wrap="square" rtlCol="0">
            <a:spAutoFit/>
          </a:bodyPr>
          <a:lstStyle/>
          <a:p>
            <a:pPr algn="ctr"/>
            <a:r>
              <a:rPr lang="en-US" sz="2000" dirty="0" smtClean="0">
                <a:solidFill>
                  <a:srgbClr val="FFC000"/>
                </a:solidFill>
              </a:rPr>
              <a:t>Rod Page, </a:t>
            </a:r>
            <a:r>
              <a:rPr lang="en-US" sz="2000" dirty="0" err="1" smtClean="0">
                <a:solidFill>
                  <a:srgbClr val="FFC000"/>
                </a:solidFill>
              </a:rPr>
              <a:t>iPhylo</a:t>
            </a:r>
            <a:r>
              <a:rPr lang="en-US" sz="2000" dirty="0" smtClean="0">
                <a:solidFill>
                  <a:srgbClr val="FFC000"/>
                </a:solidFill>
              </a:rPr>
              <a:t> </a:t>
            </a:r>
            <a:r>
              <a:rPr lang="en-US" sz="2000" dirty="0" err="1" smtClean="0">
                <a:solidFill>
                  <a:srgbClr val="FFC000"/>
                </a:solidFill>
              </a:rPr>
              <a:t>blogspot</a:t>
            </a:r>
            <a:r>
              <a:rPr lang="en-US" sz="2000" dirty="0" smtClean="0">
                <a:solidFill>
                  <a:srgbClr val="FFC000"/>
                </a:solidFill>
              </a:rPr>
              <a:t>, 12 April 2011</a:t>
            </a:r>
            <a:endParaRPr lang="en-US" sz="2000" dirty="0">
              <a:solidFill>
                <a:srgbClr val="FFC000"/>
              </a:solidFill>
            </a:endParaRPr>
          </a:p>
        </p:txBody>
      </p:sp>
      <p:pic>
        <p:nvPicPr>
          <p:cNvPr id="6" name="Picture 2"/>
          <p:cNvPicPr>
            <a:picLocks noChangeAspect="1" noChangeArrowheads="1"/>
          </p:cNvPicPr>
          <p:nvPr/>
        </p:nvPicPr>
        <p:blipFill>
          <a:blip r:embed="rId3" cstate="print"/>
          <a:srcRect l="4063" t="22539" r="33125" b="19664"/>
          <a:stretch>
            <a:fillRect/>
          </a:stretch>
        </p:blipFill>
        <p:spPr bwMode="auto">
          <a:xfrm>
            <a:off x="1295400" y="1828800"/>
            <a:ext cx="6765984" cy="36576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4063" t="82744" r="33125" b="3723"/>
          <a:stretch>
            <a:fillRect/>
          </a:stretch>
        </p:blipFill>
        <p:spPr bwMode="auto">
          <a:xfrm>
            <a:off x="1295400" y="5392004"/>
            <a:ext cx="6765984" cy="856396"/>
          </a:xfrm>
          <a:prstGeom prst="rect">
            <a:avLst/>
          </a:prstGeom>
          <a:noFill/>
          <a:ln w="9525">
            <a:noFill/>
            <a:miter lim="800000"/>
            <a:headEnd/>
            <a:tailEnd/>
          </a:ln>
        </p:spPr>
      </p:pic>
    </p:spTree>
  </p:cSld>
  <p:clrMapOvr>
    <a:masterClrMapping/>
  </p:clrMapOvr>
  <p:transition advTm="51668"/>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4463"/>
            <a:ext cx="9144000" cy="966019"/>
          </a:xfrm>
        </p:spPr>
        <p:txBody>
          <a:bodyPr/>
          <a:lstStyle/>
          <a:p>
            <a:r>
              <a:rPr lang="en-US" b="0" dirty="0" smtClean="0">
                <a:solidFill>
                  <a:schemeClr val="tx1"/>
                </a:solidFill>
              </a:rPr>
              <a:t>Novel work flow</a:t>
            </a:r>
            <a:endParaRPr lang="bg-BG" b="0" dirty="0">
              <a:solidFill>
                <a:schemeClr val="tx1"/>
              </a:solidFill>
            </a:endParaRPr>
          </a:p>
        </p:txBody>
      </p:sp>
      <p:sp>
        <p:nvSpPr>
          <p:cNvPr id="3" name="Content Placeholder 2"/>
          <p:cNvSpPr>
            <a:spLocks noGrp="1"/>
          </p:cNvSpPr>
          <p:nvPr>
            <p:ph idx="1"/>
          </p:nvPr>
        </p:nvSpPr>
        <p:spPr>
          <a:xfrm>
            <a:off x="864704" y="1798058"/>
            <a:ext cx="8279296" cy="4525963"/>
          </a:xfrm>
        </p:spPr>
        <p:txBody>
          <a:bodyPr/>
          <a:lstStyle/>
          <a:p>
            <a:pPr marL="514350" indent="-514350">
              <a:buSzPct val="100000"/>
              <a:buBlip>
                <a:blip r:embed="rId2"/>
              </a:buBlip>
            </a:pPr>
            <a:r>
              <a:rPr lang="en-US" dirty="0" smtClean="0"/>
              <a:t>Authoring</a:t>
            </a:r>
          </a:p>
          <a:p>
            <a:pPr marL="514350" indent="-514350">
              <a:buSzPct val="100000"/>
              <a:buBlip>
                <a:blip r:embed="rId2"/>
              </a:buBlip>
            </a:pPr>
            <a:r>
              <a:rPr lang="en-US" dirty="0" smtClean="0"/>
              <a:t>Peer-review and editorial manager</a:t>
            </a:r>
            <a:endParaRPr lang="en-US" dirty="0" smtClean="0"/>
          </a:p>
          <a:p>
            <a:pPr marL="514350" indent="-514350">
              <a:buSzPct val="100000"/>
              <a:buBlip>
                <a:blip r:embed="rId2"/>
              </a:buBlip>
            </a:pPr>
            <a:r>
              <a:rPr lang="en-US" dirty="0" smtClean="0">
                <a:solidFill>
                  <a:srgbClr val="FFC000"/>
                </a:solidFill>
              </a:rPr>
              <a:t>Publishing and dissemination</a:t>
            </a:r>
          </a:p>
          <a:p>
            <a:pPr marL="514350" indent="-514350"/>
            <a:endParaRPr lang="bg-BG" sz="2800" dirty="0" smtClean="0"/>
          </a:p>
          <a:p>
            <a:pPr>
              <a:buNone/>
            </a:pPr>
            <a:endParaRPr lang="bg-BG" sz="36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idx="1"/>
          </p:nvPr>
        </p:nvPicPr>
        <p:blipFill>
          <a:blip r:embed="rId2" cstate="print"/>
          <a:srcRect/>
          <a:stretch>
            <a:fillRect/>
          </a:stretch>
        </p:blipFill>
        <p:spPr bwMode="auto">
          <a:xfrm>
            <a:off x="20781" y="672028"/>
            <a:ext cx="9123219" cy="597728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83" y="0"/>
            <a:ext cx="8229600" cy="727113"/>
          </a:xfrm>
        </p:spPr>
        <p:txBody>
          <a:bodyPr/>
          <a:lstStyle/>
          <a:p>
            <a:r>
              <a:rPr lang="en-US" b="0" dirty="0" smtClean="0">
                <a:solidFill>
                  <a:schemeClr val="tx1"/>
                </a:solidFill>
              </a:rPr>
              <a:t>Article metadata</a:t>
            </a:r>
            <a:endParaRPr lang="bg-BG" b="0" dirty="0">
              <a:solidFill>
                <a:schemeClr val="tx1"/>
              </a:solidFill>
            </a:endParaRPr>
          </a:p>
        </p:txBody>
      </p:sp>
      <p:sp>
        <p:nvSpPr>
          <p:cNvPr id="4" name="Content Placeholder 3"/>
          <p:cNvSpPr>
            <a:spLocks noGrp="1"/>
          </p:cNvSpPr>
          <p:nvPr>
            <p:ph idx="1"/>
          </p:nvPr>
        </p:nvSpPr>
        <p:spPr/>
        <p:txBody>
          <a:bodyPr/>
          <a:lstStyle/>
          <a:p>
            <a:endParaRPr lang="bg-BG"/>
          </a:p>
        </p:txBody>
      </p:sp>
      <p:pic>
        <p:nvPicPr>
          <p:cNvPr id="25601" name="Picture 1"/>
          <p:cNvPicPr>
            <a:picLocks noChangeAspect="1" noChangeArrowheads="1"/>
          </p:cNvPicPr>
          <p:nvPr/>
        </p:nvPicPr>
        <p:blipFill>
          <a:blip r:embed="rId2" cstate="print"/>
          <a:srcRect/>
          <a:stretch>
            <a:fillRect/>
          </a:stretch>
        </p:blipFill>
        <p:spPr bwMode="auto">
          <a:xfrm>
            <a:off x="0" y="882650"/>
            <a:ext cx="9144000" cy="5975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368"/>
            <a:ext cx="8229600" cy="1143000"/>
          </a:xfrm>
        </p:spPr>
        <p:txBody>
          <a:bodyPr/>
          <a:lstStyle/>
          <a:p>
            <a:r>
              <a:rPr lang="en-US" b="0" dirty="0" smtClean="0">
                <a:solidFill>
                  <a:schemeClr val="tx1"/>
                </a:solidFill>
              </a:rPr>
              <a:t>Download data</a:t>
            </a:r>
            <a:endParaRPr lang="bg-BG" b="0" dirty="0">
              <a:solidFill>
                <a:schemeClr val="tx1"/>
              </a:solidFill>
            </a:endParaRPr>
          </a:p>
        </p:txBody>
      </p:sp>
      <p:pic>
        <p:nvPicPr>
          <p:cNvPr id="4" name="Content Placeholder 3" descr="SLIDE-data(1).jpg"/>
          <p:cNvPicPr>
            <a:picLocks noGrp="1" noChangeAspect="1"/>
          </p:cNvPicPr>
          <p:nvPr>
            <p:ph idx="1"/>
          </p:nvPr>
        </p:nvPicPr>
        <p:blipFill>
          <a:blip r:embed="rId2" cstate="print"/>
          <a:stretch>
            <a:fillRect/>
          </a:stretch>
        </p:blipFill>
        <p:spPr>
          <a:xfrm>
            <a:off x="0" y="1421296"/>
            <a:ext cx="9144000" cy="4293703"/>
          </a:xfrm>
        </p:spPr>
      </p:pic>
      <p:sp>
        <p:nvSpPr>
          <p:cNvPr id="5" name="Oval 4"/>
          <p:cNvSpPr/>
          <p:nvPr/>
        </p:nvSpPr>
        <p:spPr bwMode="auto">
          <a:xfrm>
            <a:off x="5536097" y="2140226"/>
            <a:ext cx="2454964"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6" name="Oval 5"/>
          <p:cNvSpPr/>
          <p:nvPr/>
        </p:nvSpPr>
        <p:spPr bwMode="auto">
          <a:xfrm>
            <a:off x="3859696" y="3316357"/>
            <a:ext cx="1490870"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551"/>
            <a:ext cx="8229600" cy="1143000"/>
          </a:xfrm>
        </p:spPr>
        <p:txBody>
          <a:bodyPr/>
          <a:lstStyle/>
          <a:p>
            <a:r>
              <a:rPr lang="en-US" b="0" dirty="0" smtClean="0">
                <a:solidFill>
                  <a:schemeClr val="tx1"/>
                </a:solidFill>
              </a:rPr>
              <a:t>Map </a:t>
            </a:r>
            <a:r>
              <a:rPr lang="en-US" b="0" dirty="0" smtClean="0">
                <a:solidFill>
                  <a:schemeClr val="tx1"/>
                </a:solidFill>
              </a:rPr>
              <a:t>distributions</a:t>
            </a:r>
            <a:endParaRPr lang="bg-BG" b="0" dirty="0">
              <a:solidFill>
                <a:schemeClr val="tx1"/>
              </a:solidFill>
            </a:endParaRPr>
          </a:p>
        </p:txBody>
      </p:sp>
      <p:pic>
        <p:nvPicPr>
          <p:cNvPr id="159746" name="Picture 2"/>
          <p:cNvPicPr>
            <a:picLocks noGrp="1" noChangeAspect="1" noChangeArrowheads="1"/>
          </p:cNvPicPr>
          <p:nvPr>
            <p:ph idx="1"/>
          </p:nvPr>
        </p:nvPicPr>
        <p:blipFill>
          <a:blip r:embed="rId2" cstate="print"/>
          <a:srcRect/>
          <a:stretch>
            <a:fillRect/>
          </a:stretch>
        </p:blipFill>
        <p:spPr bwMode="auto">
          <a:xfrm>
            <a:off x="0" y="1351722"/>
            <a:ext cx="9148220" cy="550627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16" y="0"/>
            <a:ext cx="8229600" cy="1143000"/>
          </a:xfrm>
        </p:spPr>
        <p:txBody>
          <a:bodyPr/>
          <a:lstStyle/>
          <a:p>
            <a:r>
              <a:rPr lang="en-US" sz="4000" b="0" dirty="0" err="1" smtClean="0">
                <a:solidFill>
                  <a:schemeClr val="tx1"/>
                </a:solidFill>
              </a:rPr>
              <a:t>Taxon</a:t>
            </a:r>
            <a:r>
              <a:rPr lang="en-US" sz="4000" b="0" dirty="0" smtClean="0">
                <a:solidFill>
                  <a:schemeClr val="tx1"/>
                </a:solidFill>
              </a:rPr>
              <a:t> names </a:t>
            </a:r>
            <a:r>
              <a:rPr lang="en-US" sz="4000" b="0" dirty="0" smtClean="0">
                <a:solidFill>
                  <a:schemeClr val="tx1"/>
                </a:solidFill>
              </a:rPr>
              <a:t>and their usages</a:t>
            </a:r>
            <a:endParaRPr lang="bg-BG" sz="4000" b="0" dirty="0">
              <a:solidFill>
                <a:schemeClr val="tx1"/>
              </a:solidFill>
            </a:endParaRPr>
          </a:p>
        </p:txBody>
      </p:sp>
      <p:sp>
        <p:nvSpPr>
          <p:cNvPr id="5" name="Content Placeholder 4"/>
          <p:cNvSpPr>
            <a:spLocks noGrp="1"/>
          </p:cNvSpPr>
          <p:nvPr>
            <p:ph idx="1"/>
          </p:nvPr>
        </p:nvSpPr>
        <p:spPr/>
        <p:txBody>
          <a:bodyPr/>
          <a:lstStyle/>
          <a:p>
            <a:endParaRPr lang="bg-BG"/>
          </a:p>
        </p:txBody>
      </p:sp>
      <p:pic>
        <p:nvPicPr>
          <p:cNvPr id="22530" name="Picture 2"/>
          <p:cNvPicPr>
            <a:picLocks noChangeAspect="1" noChangeArrowheads="1"/>
          </p:cNvPicPr>
          <p:nvPr/>
        </p:nvPicPr>
        <p:blipFill>
          <a:blip r:embed="rId2" cstate="print"/>
          <a:srcRect/>
          <a:stretch>
            <a:fillRect/>
          </a:stretch>
        </p:blipFill>
        <p:spPr bwMode="auto">
          <a:xfrm>
            <a:off x="0" y="1284230"/>
            <a:ext cx="9144000" cy="5397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0" dirty="0" err="1" smtClean="0">
                <a:solidFill>
                  <a:schemeClr val="tx1"/>
                </a:solidFill>
              </a:rPr>
              <a:t>Taxon</a:t>
            </a:r>
            <a:r>
              <a:rPr lang="en-US" b="0" dirty="0" smtClean="0">
                <a:solidFill>
                  <a:schemeClr val="tx1"/>
                </a:solidFill>
              </a:rPr>
              <a:t> profile</a:t>
            </a:r>
            <a:endParaRPr lang="bg-BG" b="0" dirty="0">
              <a:solidFill>
                <a:schemeClr val="tx1"/>
              </a:solidFill>
            </a:endParaRPr>
          </a:p>
        </p:txBody>
      </p:sp>
      <p:pic>
        <p:nvPicPr>
          <p:cNvPr id="160771" name="Picture 3"/>
          <p:cNvPicPr>
            <a:picLocks noGrp="1" noChangeAspect="1" noChangeArrowheads="1"/>
          </p:cNvPicPr>
          <p:nvPr>
            <p:ph idx="1"/>
          </p:nvPr>
        </p:nvPicPr>
        <p:blipFill>
          <a:blip r:embed="rId2" cstate="print"/>
          <a:srcRect/>
          <a:stretch>
            <a:fillRect/>
          </a:stretch>
        </p:blipFill>
        <p:spPr bwMode="auto">
          <a:xfrm>
            <a:off x="-33269" y="1266436"/>
            <a:ext cx="9228249" cy="5591564"/>
          </a:xfrm>
          <a:prstGeom prst="rect">
            <a:avLst/>
          </a:prstGeom>
          <a:noFill/>
          <a:ln w="9525">
            <a:noFill/>
            <a:miter lim="800000"/>
            <a:headEnd/>
            <a:tailEnd/>
          </a:ln>
        </p:spPr>
      </p:pic>
      <p:sp>
        <p:nvSpPr>
          <p:cNvPr id="6" name="Oval 5"/>
          <p:cNvSpPr/>
          <p:nvPr/>
        </p:nvSpPr>
        <p:spPr bwMode="auto">
          <a:xfrm>
            <a:off x="2981739" y="5999922"/>
            <a:ext cx="487018"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0"/>
            <a:ext cx="8229600" cy="1143000"/>
          </a:xfrm>
        </p:spPr>
        <p:txBody>
          <a:bodyPr/>
          <a:lstStyle/>
          <a:p>
            <a:r>
              <a:rPr lang="en-US" b="0" dirty="0" err="1" smtClean="0">
                <a:solidFill>
                  <a:schemeClr val="tx1"/>
                </a:solidFill>
              </a:rPr>
              <a:t>Taxon</a:t>
            </a:r>
            <a:r>
              <a:rPr lang="en-US" b="0" dirty="0" smtClean="0">
                <a:solidFill>
                  <a:schemeClr val="tx1"/>
                </a:solidFill>
              </a:rPr>
              <a:t> profile</a:t>
            </a:r>
            <a:endParaRPr lang="bg-BG" b="0" dirty="0">
              <a:solidFill>
                <a:schemeClr val="tx1"/>
              </a:solidFill>
            </a:endParaRPr>
          </a:p>
        </p:txBody>
      </p:sp>
      <p:sp>
        <p:nvSpPr>
          <p:cNvPr id="3" name="Content Placeholder 2"/>
          <p:cNvSpPr>
            <a:spLocks noGrp="1"/>
          </p:cNvSpPr>
          <p:nvPr>
            <p:ph idx="1"/>
          </p:nvPr>
        </p:nvSpPr>
        <p:spPr/>
        <p:txBody>
          <a:bodyPr/>
          <a:lstStyle/>
          <a:p>
            <a:endParaRPr lang="bg-BG"/>
          </a:p>
        </p:txBody>
      </p:sp>
      <p:pic>
        <p:nvPicPr>
          <p:cNvPr id="161794" name="Picture 2"/>
          <p:cNvPicPr>
            <a:picLocks noChangeAspect="1" noChangeArrowheads="1"/>
          </p:cNvPicPr>
          <p:nvPr/>
        </p:nvPicPr>
        <p:blipFill>
          <a:blip r:embed="rId2" cstate="print"/>
          <a:srcRect/>
          <a:stretch>
            <a:fillRect/>
          </a:stretch>
        </p:blipFill>
        <p:spPr bwMode="auto">
          <a:xfrm>
            <a:off x="0" y="1373256"/>
            <a:ext cx="9144000" cy="5484744"/>
          </a:xfrm>
          <a:prstGeom prst="rect">
            <a:avLst/>
          </a:prstGeom>
          <a:noFill/>
          <a:ln w="9525">
            <a:noFill/>
            <a:miter lim="800000"/>
            <a:headEnd/>
            <a:tailEnd/>
          </a:ln>
        </p:spPr>
      </p:pic>
      <p:sp>
        <p:nvSpPr>
          <p:cNvPr id="5" name="Oval 4"/>
          <p:cNvSpPr/>
          <p:nvPr/>
        </p:nvSpPr>
        <p:spPr bwMode="auto">
          <a:xfrm>
            <a:off x="2981739" y="5999922"/>
            <a:ext cx="487018"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0"/>
            <a:ext cx="8229600" cy="1143000"/>
          </a:xfrm>
        </p:spPr>
        <p:txBody>
          <a:bodyPr/>
          <a:lstStyle/>
          <a:p>
            <a:r>
              <a:rPr lang="en-US" b="0" dirty="0" smtClean="0">
                <a:solidFill>
                  <a:schemeClr val="tx1"/>
                </a:solidFill>
              </a:rPr>
              <a:t>Tables and Figures</a:t>
            </a:r>
            <a:endParaRPr lang="bg-BG" b="0" dirty="0">
              <a:solidFill>
                <a:schemeClr val="tx1"/>
              </a:solidFill>
            </a:endParaRPr>
          </a:p>
        </p:txBody>
      </p:sp>
      <p:sp>
        <p:nvSpPr>
          <p:cNvPr id="3" name="Content Placeholder 2"/>
          <p:cNvSpPr>
            <a:spLocks noGrp="1"/>
          </p:cNvSpPr>
          <p:nvPr>
            <p:ph idx="1"/>
          </p:nvPr>
        </p:nvSpPr>
        <p:spPr/>
        <p:txBody>
          <a:bodyPr/>
          <a:lstStyle/>
          <a:p>
            <a:endParaRPr lang="bg-BG"/>
          </a:p>
        </p:txBody>
      </p:sp>
      <p:pic>
        <p:nvPicPr>
          <p:cNvPr id="19460" name="Picture 4"/>
          <p:cNvPicPr>
            <a:picLocks noChangeAspect="1" noChangeArrowheads="1"/>
          </p:cNvPicPr>
          <p:nvPr/>
        </p:nvPicPr>
        <p:blipFill>
          <a:blip r:embed="rId2" cstate="print"/>
          <a:srcRect/>
          <a:stretch>
            <a:fillRect/>
          </a:stretch>
        </p:blipFill>
        <p:spPr bwMode="auto">
          <a:xfrm>
            <a:off x="0" y="1117599"/>
            <a:ext cx="9144000" cy="527218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0"/>
            <a:ext cx="8229600" cy="1143000"/>
          </a:xfrm>
        </p:spPr>
        <p:txBody>
          <a:bodyPr/>
          <a:lstStyle/>
          <a:p>
            <a:r>
              <a:rPr lang="en-US" b="0" dirty="0" smtClean="0">
                <a:solidFill>
                  <a:schemeClr val="tx1"/>
                </a:solidFill>
              </a:rPr>
              <a:t>Tables and Figures</a:t>
            </a:r>
            <a:endParaRPr lang="bg-BG" b="0" dirty="0">
              <a:solidFill>
                <a:schemeClr val="tx1"/>
              </a:solidFill>
            </a:endParaRPr>
          </a:p>
        </p:txBody>
      </p:sp>
      <p:pic>
        <p:nvPicPr>
          <p:cNvPr id="96258" name="Picture 2"/>
          <p:cNvPicPr>
            <a:picLocks noGrp="1" noChangeAspect="1" noChangeArrowheads="1"/>
          </p:cNvPicPr>
          <p:nvPr>
            <p:ph idx="1"/>
          </p:nvPr>
        </p:nvPicPr>
        <p:blipFill>
          <a:blip r:embed="rId2" cstate="print"/>
          <a:srcRect/>
          <a:stretch>
            <a:fillRect/>
          </a:stretch>
        </p:blipFill>
        <p:spPr bwMode="auto">
          <a:xfrm>
            <a:off x="0" y="1355075"/>
            <a:ext cx="9144117" cy="516691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0"/>
            <a:ext cx="8229600" cy="1143000"/>
          </a:xfrm>
        </p:spPr>
        <p:txBody>
          <a:bodyPr/>
          <a:lstStyle/>
          <a:p>
            <a:r>
              <a:rPr lang="en-US" b="0" dirty="0" smtClean="0">
                <a:solidFill>
                  <a:schemeClr val="tx1"/>
                </a:solidFill>
              </a:rPr>
              <a:t>The paper/PDF impediment</a:t>
            </a:r>
            <a:endParaRPr lang="bg-BG" b="0" dirty="0">
              <a:solidFill>
                <a:schemeClr val="tx1"/>
              </a:solidFill>
            </a:endParaRPr>
          </a:p>
        </p:txBody>
      </p:sp>
      <p:pic>
        <p:nvPicPr>
          <p:cNvPr id="4" name="Picture 3" descr="1-02.jpg"/>
          <p:cNvPicPr>
            <a:picLocks noChangeAspect="1"/>
          </p:cNvPicPr>
          <p:nvPr/>
        </p:nvPicPr>
        <p:blipFill>
          <a:blip r:embed="rId2" cstate="print"/>
          <a:stretch>
            <a:fillRect/>
          </a:stretch>
        </p:blipFill>
        <p:spPr>
          <a:xfrm>
            <a:off x="883919" y="955040"/>
            <a:ext cx="7510411" cy="5902959"/>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0"/>
            <a:ext cx="8229600" cy="1143000"/>
          </a:xfrm>
        </p:spPr>
        <p:txBody>
          <a:bodyPr/>
          <a:lstStyle/>
          <a:p>
            <a:r>
              <a:rPr lang="en-US" b="0" dirty="0" smtClean="0">
                <a:solidFill>
                  <a:schemeClr val="tx1"/>
                </a:solidFill>
              </a:rPr>
              <a:t>Tables and Figures</a:t>
            </a:r>
            <a:endParaRPr lang="bg-BG" b="0" dirty="0">
              <a:solidFill>
                <a:schemeClr val="tx1"/>
              </a:solidFill>
            </a:endParaRPr>
          </a:p>
        </p:txBody>
      </p:sp>
      <p:sp>
        <p:nvSpPr>
          <p:cNvPr id="4" name="Content Placeholder 3"/>
          <p:cNvSpPr>
            <a:spLocks noGrp="1"/>
          </p:cNvSpPr>
          <p:nvPr>
            <p:ph idx="1"/>
          </p:nvPr>
        </p:nvSpPr>
        <p:spPr/>
        <p:txBody>
          <a:bodyPr/>
          <a:lstStyle/>
          <a:p>
            <a:endParaRPr lang="bg-BG"/>
          </a:p>
        </p:txBody>
      </p:sp>
      <p:pic>
        <p:nvPicPr>
          <p:cNvPr id="97283" name="Picture 3"/>
          <p:cNvPicPr>
            <a:picLocks noChangeAspect="1" noChangeArrowheads="1"/>
          </p:cNvPicPr>
          <p:nvPr/>
        </p:nvPicPr>
        <p:blipFill>
          <a:blip r:embed="rId2" cstate="print"/>
          <a:srcRect/>
          <a:stretch>
            <a:fillRect/>
          </a:stretch>
        </p:blipFill>
        <p:spPr bwMode="auto">
          <a:xfrm>
            <a:off x="-1" y="1079500"/>
            <a:ext cx="9144001" cy="518909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0"/>
            <a:ext cx="8229600" cy="1143000"/>
          </a:xfrm>
        </p:spPr>
        <p:txBody>
          <a:bodyPr/>
          <a:lstStyle/>
          <a:p>
            <a:r>
              <a:rPr lang="en-US" b="0" dirty="0" smtClean="0">
                <a:solidFill>
                  <a:schemeClr val="tx1"/>
                </a:solidFill>
              </a:rPr>
              <a:t>References</a:t>
            </a:r>
            <a:endParaRPr lang="bg-BG" b="0" dirty="0">
              <a:solidFill>
                <a:schemeClr val="tx1"/>
              </a:solidFill>
            </a:endParaRPr>
          </a:p>
        </p:txBody>
      </p:sp>
      <p:sp>
        <p:nvSpPr>
          <p:cNvPr id="3" name="Content Placeholder 2"/>
          <p:cNvSpPr>
            <a:spLocks noGrp="1"/>
          </p:cNvSpPr>
          <p:nvPr>
            <p:ph idx="1"/>
          </p:nvPr>
        </p:nvSpPr>
        <p:spPr/>
        <p:txBody>
          <a:bodyPr/>
          <a:lstStyle/>
          <a:p>
            <a:endParaRPr lang="bg-BG"/>
          </a:p>
        </p:txBody>
      </p:sp>
      <p:sp>
        <p:nvSpPr>
          <p:cNvPr id="6" name="Oval 5"/>
          <p:cNvSpPr/>
          <p:nvPr/>
        </p:nvSpPr>
        <p:spPr bwMode="auto">
          <a:xfrm>
            <a:off x="5652654" y="2622876"/>
            <a:ext cx="1174173"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pic>
        <p:nvPicPr>
          <p:cNvPr id="18433" name="Picture 1"/>
          <p:cNvPicPr>
            <a:picLocks noChangeAspect="1" noChangeArrowheads="1"/>
          </p:cNvPicPr>
          <p:nvPr/>
        </p:nvPicPr>
        <p:blipFill>
          <a:blip r:embed="rId3" cstate="print"/>
          <a:srcRect/>
          <a:stretch>
            <a:fillRect/>
          </a:stretch>
        </p:blipFill>
        <p:spPr bwMode="auto">
          <a:xfrm>
            <a:off x="4016" y="1066760"/>
            <a:ext cx="9139984" cy="554335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02" name="Picture 10" descr="http://www.scarletdash.co.uk/wp-content/uploads/Cherries.jpg"/>
          <p:cNvPicPr>
            <a:picLocks noChangeAspect="1" noChangeArrowheads="1"/>
          </p:cNvPicPr>
          <p:nvPr/>
        </p:nvPicPr>
        <p:blipFill>
          <a:blip r:embed="rId2" cstate="print"/>
          <a:srcRect/>
          <a:stretch>
            <a:fillRect/>
          </a:stretch>
        </p:blipFill>
        <p:spPr bwMode="auto">
          <a:xfrm>
            <a:off x="1557655" y="1341755"/>
            <a:ext cx="6096000" cy="4572000"/>
          </a:xfrm>
          <a:prstGeom prst="rect">
            <a:avLst/>
          </a:prstGeom>
          <a:noFill/>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65760"/>
            <a:ext cx="6959600" cy="5455919"/>
          </a:xfrm>
        </p:spPr>
        <p:txBody>
          <a:bodyPr/>
          <a:lstStyle/>
          <a:p>
            <a:r>
              <a:rPr lang="en-US" sz="4800" b="0" dirty="0" smtClean="0">
                <a:solidFill>
                  <a:srgbClr val="FFC000"/>
                </a:solidFill>
              </a:rPr>
              <a:t>No author guidelines!</a:t>
            </a:r>
            <a:r>
              <a:rPr lang="en-US" sz="4800" b="0" dirty="0" smtClean="0">
                <a:solidFill>
                  <a:schemeClr val="tx1"/>
                </a:solidFill>
              </a:rPr>
              <a:t> The tool will guide you! </a:t>
            </a:r>
            <a:endParaRPr lang="bg-BG" sz="4800" b="0" dirty="0">
              <a:solidFill>
                <a:srgbClr val="FFC000"/>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65760"/>
            <a:ext cx="6959600" cy="5455919"/>
          </a:xfrm>
        </p:spPr>
        <p:txBody>
          <a:bodyPr/>
          <a:lstStyle/>
          <a:p>
            <a:r>
              <a:rPr lang="en-US" sz="4800" b="0" dirty="0" smtClean="0">
                <a:solidFill>
                  <a:schemeClr val="tx1"/>
                </a:solidFill>
              </a:rPr>
              <a:t>Authors </a:t>
            </a:r>
            <a:r>
              <a:rPr lang="en-US" sz="4800" b="0" dirty="0" smtClean="0">
                <a:solidFill>
                  <a:srgbClr val="FFC000"/>
                </a:solidFill>
              </a:rPr>
              <a:t>do not </a:t>
            </a:r>
            <a:r>
              <a:rPr lang="en-US" sz="4800" b="0" dirty="0" smtClean="0">
                <a:solidFill>
                  <a:schemeClr val="tx1"/>
                </a:solidFill>
              </a:rPr>
              <a:t>need to markup or hyperlink </a:t>
            </a:r>
            <a:r>
              <a:rPr lang="en-US" sz="4800" b="0" dirty="0" smtClean="0">
                <a:solidFill>
                  <a:srgbClr val="FFC000"/>
                </a:solidFill>
              </a:rPr>
              <a:t>anything</a:t>
            </a:r>
            <a:r>
              <a:rPr lang="en-US" sz="4800" b="0" dirty="0" smtClean="0">
                <a:solidFill>
                  <a:srgbClr val="FFC000"/>
                </a:solidFill>
              </a:rPr>
              <a:t>!</a:t>
            </a:r>
            <a:br>
              <a:rPr lang="en-US" sz="4800" b="0" dirty="0" smtClean="0">
                <a:solidFill>
                  <a:srgbClr val="FFC000"/>
                </a:solidFill>
              </a:rPr>
            </a:br>
            <a:r>
              <a:rPr lang="en-US" sz="4800" b="0" dirty="0" smtClean="0">
                <a:solidFill>
                  <a:srgbClr val="FFC000"/>
                </a:solidFill>
              </a:rPr>
              <a:t/>
            </a:r>
            <a:br>
              <a:rPr lang="en-US" sz="4800" b="0" dirty="0" smtClean="0">
                <a:solidFill>
                  <a:srgbClr val="FFC000"/>
                </a:solidFill>
              </a:rPr>
            </a:br>
            <a:r>
              <a:rPr lang="en-US" sz="4800" b="0" dirty="0" smtClean="0">
                <a:solidFill>
                  <a:srgbClr val="FFC000"/>
                </a:solidFill>
              </a:rPr>
              <a:t>PWT does this for you!</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0" y="1273392"/>
            <a:ext cx="9034979" cy="5014673"/>
          </a:xfrm>
          <a:prstGeom prst="rect">
            <a:avLst/>
          </a:prstGeom>
          <a:noFill/>
          <a:ln w="9525">
            <a:noFill/>
            <a:miter lim="800000"/>
            <a:headEnd/>
            <a:tailEnd/>
          </a:ln>
        </p:spPr>
      </p:pic>
      <p:sp>
        <p:nvSpPr>
          <p:cNvPr id="3" name="Rectangle 2"/>
          <p:cNvSpPr/>
          <p:nvPr/>
        </p:nvSpPr>
        <p:spPr>
          <a:xfrm>
            <a:off x="1363762" y="153268"/>
            <a:ext cx="6638484" cy="769441"/>
          </a:xfrm>
          <a:prstGeom prst="rect">
            <a:avLst/>
          </a:prstGeom>
        </p:spPr>
        <p:txBody>
          <a:bodyPr wrap="none">
            <a:spAutoFit/>
          </a:bodyPr>
          <a:lstStyle/>
          <a:p>
            <a:r>
              <a:rPr lang="en-US" sz="4400" dirty="0" smtClean="0"/>
              <a:t>Embedded copyeditor?</a:t>
            </a:r>
            <a:endParaRPr lang="bg-BG" sz="4000" dirty="0"/>
          </a:p>
        </p:txBody>
      </p:sp>
      <p:cxnSp>
        <p:nvCxnSpPr>
          <p:cNvPr id="4" name="Straight Arrow Connector 3"/>
          <p:cNvCxnSpPr/>
          <p:nvPr/>
        </p:nvCxnSpPr>
        <p:spPr>
          <a:xfrm flipH="1">
            <a:off x="1298350" y="4979188"/>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p:cNvPicPr>
            <a:picLocks noChangeAspect="1" noChangeArrowheads="1"/>
          </p:cNvPicPr>
          <p:nvPr/>
        </p:nvPicPr>
        <p:blipFill>
          <a:blip r:embed="rId2" cstate="print"/>
          <a:srcRect/>
          <a:stretch>
            <a:fillRect/>
          </a:stretch>
        </p:blipFill>
        <p:spPr bwMode="auto">
          <a:xfrm>
            <a:off x="0" y="1022349"/>
            <a:ext cx="9080500" cy="505277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140" y="0"/>
            <a:ext cx="6959600" cy="1187618"/>
          </a:xfrm>
        </p:spPr>
        <p:txBody>
          <a:bodyPr/>
          <a:lstStyle/>
          <a:p>
            <a:r>
              <a:rPr lang="en-US" sz="4800" b="0" dirty="0" smtClean="0">
                <a:solidFill>
                  <a:schemeClr val="tx1"/>
                </a:solidFill>
              </a:rPr>
              <a:t>Layout stage skipped!</a:t>
            </a:r>
            <a:endParaRPr lang="bg-BG" sz="4800" b="0" dirty="0">
              <a:solidFill>
                <a:schemeClr val="tx1"/>
              </a:solidFill>
            </a:endParaRPr>
          </a:p>
        </p:txBody>
      </p:sp>
      <p:pic>
        <p:nvPicPr>
          <p:cNvPr id="3" name="Picture 2" descr="J:\CONGRESSES_MEETINGS_WORKSHOPS\2013\PROIBIOSPHERE_BERLIN_MAY\title2.jpg"/>
          <p:cNvPicPr>
            <a:picLocks noChangeAspect="1" noChangeArrowheads="1"/>
          </p:cNvPicPr>
          <p:nvPr/>
        </p:nvPicPr>
        <p:blipFill>
          <a:blip r:embed="rId2" cstate="print"/>
          <a:srcRect/>
          <a:stretch>
            <a:fillRect/>
          </a:stretch>
        </p:blipFill>
        <p:spPr bwMode="auto">
          <a:xfrm>
            <a:off x="0" y="1178805"/>
            <a:ext cx="9144000" cy="5679195"/>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4).jpg"/>
          <p:cNvPicPr>
            <a:picLocks noChangeAspect="1"/>
          </p:cNvPicPr>
          <p:nvPr/>
        </p:nvPicPr>
        <p:blipFill>
          <a:blip r:embed="rId2" cstate="print"/>
          <a:stretch>
            <a:fillRect/>
          </a:stretch>
        </p:blipFill>
        <p:spPr>
          <a:xfrm>
            <a:off x="1" y="0"/>
            <a:ext cx="9144000" cy="6857999"/>
          </a:xfrm>
          <a:prstGeom prst="rect">
            <a:avLst/>
          </a:prstGeom>
        </p:spPr>
      </p:pic>
      <p:sp>
        <p:nvSpPr>
          <p:cNvPr id="3" name="Rectangle 2"/>
          <p:cNvSpPr/>
          <p:nvPr/>
        </p:nvSpPr>
        <p:spPr>
          <a:xfrm>
            <a:off x="5639957" y="669691"/>
            <a:ext cx="3062057" cy="707886"/>
          </a:xfrm>
          <a:prstGeom prst="rect">
            <a:avLst/>
          </a:prstGeom>
        </p:spPr>
        <p:txBody>
          <a:bodyPr wrap="none">
            <a:spAutoFit/>
          </a:bodyPr>
          <a:lstStyle/>
          <a:p>
            <a:r>
              <a:rPr lang="en-US" sz="4000" dirty="0" smtClean="0">
                <a:solidFill>
                  <a:srgbClr val="FFFF99"/>
                </a:solidFill>
                <a:latin typeface="Arial" charset="0"/>
                <a:ea typeface="ＭＳ Ｐゴシック" charset="0"/>
                <a:cs typeface="ＭＳ Ｐゴシック" charset="0"/>
              </a:rPr>
              <a:t>LOW COST</a:t>
            </a:r>
            <a:r>
              <a:rPr lang="bg-BG" sz="4000" dirty="0" smtClean="0">
                <a:solidFill>
                  <a:srgbClr val="FFFF99"/>
                </a:solidFill>
                <a:latin typeface="Arial" charset="0"/>
                <a:ea typeface="ＭＳ Ｐゴシック" charset="0"/>
                <a:cs typeface="ＭＳ Ｐゴシック" charset="0"/>
              </a:rPr>
              <a:t>!</a:t>
            </a:r>
            <a:endParaRPr lang="bg-BG" sz="4000" dirty="0">
              <a:solidFill>
                <a:srgbClr val="FFFF99"/>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1).jpg"/>
          <p:cNvPicPr>
            <a:picLocks noChangeAspect="1"/>
          </p:cNvPicPr>
          <p:nvPr/>
        </p:nvPicPr>
        <p:blipFill>
          <a:blip r:embed="rId2" cstate="print"/>
          <a:stretch>
            <a:fillRect/>
          </a:stretch>
        </p:blipFill>
        <p:spPr>
          <a:xfrm>
            <a:off x="1" y="0"/>
            <a:ext cx="9144000" cy="68580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cstate="print"/>
          <a:srcRect/>
          <a:stretch>
            <a:fillRect/>
          </a:stretch>
        </p:blipFill>
        <p:spPr bwMode="auto">
          <a:xfrm>
            <a:off x="467488" y="437588"/>
            <a:ext cx="3833953" cy="5477076"/>
          </a:xfrm>
          <a:prstGeom prst="rect">
            <a:avLst/>
          </a:prstGeom>
          <a:noFill/>
          <a:ln w="9525">
            <a:noFill/>
            <a:miter lim="800000"/>
            <a:headEnd/>
            <a:tailEnd/>
          </a:ln>
        </p:spPr>
      </p:pic>
      <p:pic>
        <p:nvPicPr>
          <p:cNvPr id="191491" name="Picture 3"/>
          <p:cNvPicPr>
            <a:picLocks noChangeAspect="1" noChangeArrowheads="1"/>
          </p:cNvPicPr>
          <p:nvPr/>
        </p:nvPicPr>
        <p:blipFill>
          <a:blip r:embed="rId3" cstate="print"/>
          <a:srcRect/>
          <a:stretch>
            <a:fillRect/>
          </a:stretch>
        </p:blipFill>
        <p:spPr bwMode="auto">
          <a:xfrm>
            <a:off x="4628023" y="437587"/>
            <a:ext cx="3856219" cy="5489280"/>
          </a:xfrm>
          <a:prstGeom prst="rect">
            <a:avLst/>
          </a:prstGeom>
          <a:noFill/>
          <a:ln w="9525">
            <a:noFill/>
            <a:miter lim="800000"/>
            <a:headEnd/>
            <a:tailEnd/>
          </a:ln>
        </p:spPr>
      </p:pic>
      <p:sp>
        <p:nvSpPr>
          <p:cNvPr id="5" name="Rectangle 4"/>
          <p:cNvSpPr/>
          <p:nvPr/>
        </p:nvSpPr>
        <p:spPr>
          <a:xfrm>
            <a:off x="2355448" y="6037911"/>
            <a:ext cx="4572000" cy="523220"/>
          </a:xfrm>
          <a:prstGeom prst="rect">
            <a:avLst/>
          </a:prstGeom>
        </p:spPr>
        <p:txBody>
          <a:bodyPr>
            <a:spAutoFit/>
          </a:bodyPr>
          <a:lstStyle/>
          <a:p>
            <a:pPr algn="ctr"/>
            <a:r>
              <a:rPr lang="en-US" sz="1400" b="1" dirty="0" smtClean="0"/>
              <a:t>… the burden or OCR, double-keying and markup of paper/PDF literature</a:t>
            </a:r>
            <a:endParaRPr lang="bg-BG" dirty="0"/>
          </a:p>
        </p:txBody>
      </p:sp>
      <p:sp>
        <p:nvSpPr>
          <p:cNvPr id="6" name="Rectangle 5"/>
          <p:cNvSpPr/>
          <p:nvPr/>
        </p:nvSpPr>
        <p:spPr bwMode="auto">
          <a:xfrm>
            <a:off x="1423686" y="2164466"/>
            <a:ext cx="763929" cy="127321"/>
          </a:xfrm>
          <a:prstGeom prst="rect">
            <a:avLst/>
          </a:prstGeom>
          <a:solidFill>
            <a:srgbClr val="C00000">
              <a:alpha val="33000"/>
            </a:srgbClr>
          </a:solidFill>
          <a:ln w="9525" cap="flat" cmpd="sng" algn="ctr">
            <a:solidFill>
              <a:srgbClr val="C00000">
                <a:alpha val="23000"/>
              </a:srgbClr>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8" name="Rectangle 7"/>
          <p:cNvSpPr/>
          <p:nvPr/>
        </p:nvSpPr>
        <p:spPr bwMode="auto">
          <a:xfrm>
            <a:off x="2245487" y="2604304"/>
            <a:ext cx="1157469" cy="150470"/>
          </a:xfrm>
          <a:prstGeom prst="rect">
            <a:avLst/>
          </a:prstGeom>
          <a:solidFill>
            <a:srgbClr val="FFFF00">
              <a:alpha val="24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9" name="Rectangle 8"/>
          <p:cNvSpPr/>
          <p:nvPr/>
        </p:nvSpPr>
        <p:spPr bwMode="auto">
          <a:xfrm>
            <a:off x="3541853" y="2465408"/>
            <a:ext cx="474563" cy="115747"/>
          </a:xfrm>
          <a:prstGeom prst="rect">
            <a:avLst/>
          </a:prstGeom>
          <a:solidFill>
            <a:srgbClr val="FF0000">
              <a:alpha val="24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0" name="Rectangle 9"/>
          <p:cNvSpPr/>
          <p:nvPr/>
        </p:nvSpPr>
        <p:spPr bwMode="auto">
          <a:xfrm>
            <a:off x="949124" y="2338086"/>
            <a:ext cx="2083443" cy="115747"/>
          </a:xfrm>
          <a:prstGeom prst="rect">
            <a:avLst/>
          </a:prstGeom>
          <a:solidFill>
            <a:srgbClr val="FFC000">
              <a:alpha val="22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2" name="Rectangle 11"/>
          <p:cNvSpPr/>
          <p:nvPr/>
        </p:nvSpPr>
        <p:spPr bwMode="auto">
          <a:xfrm>
            <a:off x="902825" y="2766349"/>
            <a:ext cx="3183038" cy="2118167"/>
          </a:xfrm>
          <a:prstGeom prst="rect">
            <a:avLst/>
          </a:prstGeom>
          <a:solidFill>
            <a:srgbClr val="92D050">
              <a:alpha val="23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3" name="Rectangle 12"/>
          <p:cNvSpPr/>
          <p:nvPr/>
        </p:nvSpPr>
        <p:spPr bwMode="auto">
          <a:xfrm>
            <a:off x="2720051" y="1169043"/>
            <a:ext cx="925974" cy="162046"/>
          </a:xfrm>
          <a:prstGeom prst="rect">
            <a:avLst/>
          </a:prstGeom>
          <a:solidFill>
            <a:srgbClr val="00B050">
              <a:alpha val="25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4" name="Rectangle 13"/>
          <p:cNvSpPr/>
          <p:nvPr/>
        </p:nvSpPr>
        <p:spPr bwMode="auto">
          <a:xfrm>
            <a:off x="1273215" y="1365813"/>
            <a:ext cx="787079" cy="115746"/>
          </a:xfrm>
          <a:prstGeom prst="rect">
            <a:avLst/>
          </a:prstGeom>
          <a:solidFill>
            <a:srgbClr val="780621">
              <a:alpha val="25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20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200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4500"/>
                            </p:stCondLst>
                            <p:childTnLst>
                              <p:par>
                                <p:cTn id="25" presetID="1" presetClass="entr" presetSubtype="0" fill="hold" grpId="0" nodeType="afterEffect">
                                  <p:stCondLst>
                                    <p:cond delay="200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idx="4294967295"/>
          </p:nvPr>
        </p:nvSpPr>
        <p:spPr>
          <a:xfrm>
            <a:off x="457200" y="149947"/>
            <a:ext cx="8229600" cy="1143000"/>
          </a:xfrm>
        </p:spPr>
        <p:txBody>
          <a:bodyPr/>
          <a:lstStyle/>
          <a:p>
            <a:r>
              <a:rPr lang="en-US" sz="4800" b="0" dirty="0" smtClean="0">
                <a:solidFill>
                  <a:schemeClr val="tx1"/>
                </a:solidFill>
                <a:latin typeface="Arial" charset="0"/>
                <a:ea typeface="ＭＳ Ｐゴシック" charset="0"/>
                <a:cs typeface="ＭＳ Ｐゴシック" charset="0"/>
              </a:rPr>
              <a:t>Why a new journal?</a:t>
            </a:r>
            <a:endParaRPr lang="en-US" sz="4800" b="0" dirty="0">
              <a:solidFill>
                <a:schemeClr val="tx1"/>
              </a:solidFill>
              <a:latin typeface="Arial" charset="0"/>
              <a:ea typeface="ＭＳ Ｐゴシック" charset="0"/>
              <a:cs typeface="ＭＳ Ｐゴシック" charset="0"/>
            </a:endParaRPr>
          </a:p>
        </p:txBody>
      </p:sp>
      <p:sp>
        <p:nvSpPr>
          <p:cNvPr id="3" name="TextBox 2"/>
          <p:cNvSpPr txBox="1"/>
          <p:nvPr/>
        </p:nvSpPr>
        <p:spPr>
          <a:xfrm>
            <a:off x="254000" y="1670191"/>
            <a:ext cx="6502400" cy="1988237"/>
          </a:xfrm>
          <a:prstGeom prst="rect">
            <a:avLst/>
          </a:prstGeom>
          <a:noFill/>
        </p:spPr>
        <p:txBody>
          <a:bodyPr wrap="square" rtlCol="0">
            <a:spAutoFit/>
          </a:bodyPr>
          <a:lstStyle/>
          <a:p>
            <a:pPr marL="342900" indent="-342900">
              <a:lnSpc>
                <a:spcPct val="110000"/>
              </a:lnSpc>
              <a:buBlip>
                <a:blip r:embed="rId3"/>
              </a:buBlip>
            </a:pPr>
            <a:r>
              <a:rPr lang="en-US" sz="2800" dirty="0" smtClean="0"/>
              <a:t>BDJ is not </a:t>
            </a:r>
            <a:r>
              <a:rPr lang="en-US" sz="2800" dirty="0" smtClean="0"/>
              <a:t>just a </a:t>
            </a:r>
            <a:r>
              <a:rPr lang="en-US" sz="2800" dirty="0" smtClean="0"/>
              <a:t>new journal</a:t>
            </a:r>
            <a:endParaRPr lang="en-US" sz="2800" dirty="0" smtClean="0"/>
          </a:p>
          <a:p>
            <a:pPr marL="342900" indent="-342900">
              <a:lnSpc>
                <a:spcPct val="110000"/>
              </a:lnSpc>
              <a:buBlip>
                <a:blip r:embed="rId3"/>
              </a:buBlip>
            </a:pPr>
            <a:r>
              <a:rPr lang="en-US" sz="2800" dirty="0" smtClean="0"/>
              <a:t>Neither it is a conventional data </a:t>
            </a:r>
            <a:r>
              <a:rPr lang="en-US" sz="2800" dirty="0" smtClean="0"/>
              <a:t>journal!</a:t>
            </a:r>
          </a:p>
          <a:p>
            <a:pPr marL="342900" indent="-342900">
              <a:lnSpc>
                <a:spcPct val="110000"/>
              </a:lnSpc>
            </a:pPr>
            <a:endParaRPr lang="en-US" sz="2800" dirty="0"/>
          </a:p>
        </p:txBody>
      </p:sp>
      <p:pic>
        <p:nvPicPr>
          <p:cNvPr id="4" name="Picture 3" descr="BDJ.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219157" y="1342651"/>
            <a:ext cx="1710325" cy="2514600"/>
          </a:xfrm>
          <a:prstGeom prst="rect">
            <a:avLst/>
          </a:prstGeom>
          <a:ln>
            <a:solidFill>
              <a:schemeClr val="tx1"/>
            </a:solidFill>
          </a:ln>
        </p:spPr>
      </p:pic>
      <p:sp>
        <p:nvSpPr>
          <p:cNvPr id="8" name="Rectangle 7"/>
          <p:cNvSpPr/>
          <p:nvPr/>
        </p:nvSpPr>
        <p:spPr>
          <a:xfrm>
            <a:off x="-162839" y="3843237"/>
            <a:ext cx="9144000" cy="2862322"/>
          </a:xfrm>
          <a:prstGeom prst="rect">
            <a:avLst/>
          </a:prstGeom>
        </p:spPr>
        <p:txBody>
          <a:bodyPr wrap="square">
            <a:spAutoFit/>
          </a:bodyPr>
          <a:lstStyle/>
          <a:p>
            <a:pPr algn="ctr"/>
            <a:r>
              <a:rPr lang="en-US" sz="3600" dirty="0" smtClean="0">
                <a:latin typeface="Arial" charset="0"/>
                <a:ea typeface="ＭＳ Ｐゴシック" charset="0"/>
                <a:cs typeface="ＭＳ Ｐゴシック" charset="0"/>
              </a:rPr>
              <a:t>A </a:t>
            </a:r>
            <a:r>
              <a:rPr lang="en-US" sz="3600" dirty="0" smtClean="0">
                <a:latin typeface="Arial" charset="0"/>
                <a:ea typeface="ＭＳ Ｐゴシック" charset="0"/>
                <a:cs typeface="ＭＳ Ｐゴシック" charset="0"/>
              </a:rPr>
              <a:t>pilot work </a:t>
            </a:r>
            <a:r>
              <a:rPr lang="en-US" sz="3600" dirty="0" smtClean="0">
                <a:latin typeface="Arial" charset="0"/>
                <a:ea typeface="ＭＳ Ｐゴシック" charset="0"/>
                <a:cs typeface="ＭＳ Ｐゴシック" charset="0"/>
              </a:rPr>
              <a:t>flow and infrastructure  to mobilize, review, publish, store, disseminate, make interoperable, </a:t>
            </a:r>
            <a:r>
              <a:rPr lang="en-US" sz="3600" dirty="0" smtClean="0">
                <a:latin typeface="Arial" charset="0"/>
                <a:ea typeface="ＭＳ Ｐゴシック" charset="0"/>
                <a:cs typeface="ＭＳ Ｐゴシック" charset="0"/>
              </a:rPr>
              <a:t/>
            </a:r>
            <a:br>
              <a:rPr lang="en-US" sz="3600" dirty="0" smtClean="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collate </a:t>
            </a:r>
            <a:r>
              <a:rPr lang="en-US" sz="3600" dirty="0" smtClean="0">
                <a:latin typeface="Arial" charset="0"/>
                <a:ea typeface="ＭＳ Ｐゴシック" charset="0"/>
                <a:cs typeface="ＭＳ Ｐゴシック" charset="0"/>
              </a:rPr>
              <a:t>and re-use data </a:t>
            </a:r>
            <a:br>
              <a:rPr lang="en-US" sz="3600" dirty="0" smtClean="0">
                <a:latin typeface="Arial" charset="0"/>
                <a:ea typeface="ＭＳ Ｐゴシック" charset="0"/>
                <a:cs typeface="ＭＳ Ｐゴシック" charset="0"/>
              </a:rPr>
            </a:br>
            <a:r>
              <a:rPr lang="en-US" sz="3600" dirty="0" smtClean="0">
                <a:solidFill>
                  <a:srgbClr val="FFC000"/>
                </a:solidFill>
                <a:latin typeface="Arial" charset="0"/>
                <a:ea typeface="ＭＳ Ｐゴシック" charset="0"/>
                <a:cs typeface="ＭＳ Ｐゴシック" charset="0"/>
              </a:rPr>
              <a:t>through the act of </a:t>
            </a:r>
            <a:r>
              <a:rPr lang="en-US" sz="3600" dirty="0" smtClean="0">
                <a:solidFill>
                  <a:srgbClr val="FFC000"/>
                </a:solidFill>
                <a:latin typeface="Arial" charset="0"/>
                <a:ea typeface="ＭＳ Ｐゴシック" charset="0"/>
                <a:cs typeface="ＭＳ Ｐゴシック" charset="0"/>
              </a:rPr>
              <a:t>scholarly publishing</a:t>
            </a:r>
            <a:r>
              <a:rPr lang="en-US" sz="3600" dirty="0" smtClean="0">
                <a:solidFill>
                  <a:srgbClr val="FFC000"/>
                </a:solidFill>
                <a:latin typeface="Arial" charset="0"/>
                <a:ea typeface="ＭＳ Ｐゴシック" charset="0"/>
                <a:cs typeface="ＭＳ Ｐゴシック" charset="0"/>
              </a:rPr>
              <a:t>!</a:t>
            </a:r>
            <a:endParaRPr lang="bg-BG" sz="3200" dirty="0">
              <a:solidFill>
                <a:srgbClr val="FFC000"/>
              </a:solidFill>
            </a:endParaRPr>
          </a:p>
        </p:txBody>
      </p:sp>
    </p:spTree>
    <p:extLst>
      <p:ext uri="{BB962C8B-B14F-4D97-AF65-F5344CB8AC3E}">
        <p14:creationId xmlns="" xmlns:p14="http://schemas.microsoft.com/office/powerpoint/2010/main" val="365669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dirty="0"/>
          </a:p>
        </p:txBody>
      </p:sp>
      <p:pic>
        <p:nvPicPr>
          <p:cNvPr id="3" name="Picture 2" descr="9(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371" y="1427820"/>
            <a:ext cx="8901629" cy="2733056"/>
          </a:xfrm>
          <a:prstGeom prst="rect">
            <a:avLst/>
          </a:prstGeom>
          <a:noFill/>
        </p:spPr>
        <p:txBody>
          <a:bodyPr wrap="square" rtlCol="0">
            <a:spAutoFit/>
          </a:bodyPr>
          <a:lstStyle/>
          <a:p>
            <a:pPr marL="342900" indent="-342900" algn="ctr">
              <a:lnSpc>
                <a:spcPct val="110000"/>
              </a:lnSpc>
            </a:pPr>
            <a:r>
              <a:rPr lang="en-US" sz="3200" dirty="0" smtClean="0"/>
              <a:t>Imagine how data </a:t>
            </a:r>
            <a:br>
              <a:rPr lang="en-US" sz="3200" dirty="0" smtClean="0"/>
            </a:br>
            <a:r>
              <a:rPr lang="en-US" sz="3200" dirty="0" smtClean="0"/>
              <a:t>(if published in this way) can be re-used…</a:t>
            </a:r>
            <a:endParaRPr lang="en-US" sz="3200" dirty="0" smtClean="0"/>
          </a:p>
          <a:p>
            <a:pPr marL="342900" indent="-342900" algn="ctr">
              <a:lnSpc>
                <a:spcPct val="110000"/>
              </a:lnSpc>
            </a:pPr>
            <a:endParaRPr lang="en-US" sz="3200" dirty="0" smtClean="0"/>
          </a:p>
          <a:p>
            <a:pPr marL="342900" indent="-342900">
              <a:lnSpc>
                <a:spcPct val="110000"/>
              </a:lnSpc>
            </a:pPr>
            <a:endParaRPr lang="en-US" sz="2800" dirty="0"/>
          </a:p>
        </p:txBody>
      </p:sp>
      <p:sp>
        <p:nvSpPr>
          <p:cNvPr id="5" name="Rectangle 4"/>
          <p:cNvSpPr/>
          <p:nvPr/>
        </p:nvSpPr>
        <p:spPr>
          <a:xfrm>
            <a:off x="1257432" y="3550401"/>
            <a:ext cx="6577070" cy="1446550"/>
          </a:xfrm>
          <a:prstGeom prst="rect">
            <a:avLst/>
          </a:prstGeom>
        </p:spPr>
        <p:txBody>
          <a:bodyPr wrap="square">
            <a:spAutoFit/>
          </a:bodyPr>
          <a:lstStyle/>
          <a:p>
            <a:pPr marL="342900" indent="-342900" algn="ctr">
              <a:lnSpc>
                <a:spcPct val="110000"/>
              </a:lnSpc>
            </a:pPr>
            <a:r>
              <a:rPr lang="en-US" sz="4000" dirty="0" smtClean="0"/>
              <a:t>… across different domains….</a:t>
            </a:r>
            <a:endParaRPr lang="en-US" sz="4000" dirty="0" smtClean="0">
              <a:solidFill>
                <a:srgbClr val="FFC000"/>
              </a:solidFill>
            </a:endParaRPr>
          </a:p>
        </p:txBody>
      </p:sp>
    </p:spTree>
    <p:extLst>
      <p:ext uri="{BB962C8B-B14F-4D97-AF65-F5344CB8AC3E}">
        <p14:creationId xmlns="" xmlns:p14="http://schemas.microsoft.com/office/powerpoint/2010/main" val="365669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a:stretch>
            <a:fillRect/>
          </a:stretch>
        </p:blipFill>
        <p:spPr bwMode="auto">
          <a:xfrm>
            <a:off x="0" y="1391437"/>
            <a:ext cx="9144000" cy="5466563"/>
          </a:xfrm>
          <a:prstGeom prst="rect">
            <a:avLst/>
          </a:prstGeom>
          <a:noFill/>
          <a:ln w="9525">
            <a:noFill/>
            <a:miter lim="800000"/>
            <a:headEnd/>
            <a:tailEnd/>
          </a:ln>
        </p:spPr>
      </p:pic>
      <p:sp>
        <p:nvSpPr>
          <p:cNvPr id="3" name="Rectangle 2"/>
          <p:cNvSpPr/>
          <p:nvPr/>
        </p:nvSpPr>
        <p:spPr>
          <a:xfrm>
            <a:off x="1816275" y="187890"/>
            <a:ext cx="5724393" cy="923330"/>
          </a:xfrm>
          <a:prstGeom prst="rect">
            <a:avLst/>
          </a:prstGeom>
        </p:spPr>
        <p:txBody>
          <a:bodyPr wrap="square">
            <a:spAutoFit/>
          </a:bodyPr>
          <a:lstStyle/>
          <a:p>
            <a:r>
              <a:rPr lang="en-US" sz="5400" dirty="0" smtClean="0">
                <a:latin typeface="Arial" charset="0"/>
                <a:ea typeface="ＭＳ Ｐゴシック" charset="0"/>
                <a:cs typeface="ＭＳ Ｐゴシック" charset="0"/>
              </a:rPr>
              <a:t>XML on </a:t>
            </a:r>
            <a:r>
              <a:rPr lang="en-US" sz="5400" dirty="0" err="1" smtClean="0">
                <a:latin typeface="Arial" charset="0"/>
                <a:ea typeface="ＭＳ Ｐゴシック" charset="0"/>
                <a:cs typeface="ＭＳ Ｐゴシック" charset="0"/>
              </a:rPr>
              <a:t>GitHub</a:t>
            </a:r>
            <a:endParaRPr lang="bg-BG" sz="4800"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p:nvPr/>
        </p:nvSpPr>
        <p:spPr>
          <a:xfrm>
            <a:off x="1413510" y="1266825"/>
            <a:ext cx="6900863" cy="707886"/>
          </a:xfrm>
          <a:prstGeom prst="rect">
            <a:avLst/>
          </a:prstGeom>
        </p:spPr>
        <p:txBody>
          <a:bodyPr>
            <a:spAutoFit/>
          </a:bodyPr>
          <a:lstStyle/>
          <a:p>
            <a:pPr marL="534988" indent="-534988">
              <a:spcBef>
                <a:spcPct val="40000"/>
              </a:spcBef>
              <a:buClr>
                <a:schemeClr val="bg2"/>
              </a:buClr>
              <a:buSzPct val="200000"/>
              <a:defRPr/>
            </a:pPr>
            <a:r>
              <a:rPr lang="en-US" sz="4000" b="1" dirty="0">
                <a:solidFill>
                  <a:srgbClr val="FFC000"/>
                </a:solidFill>
                <a:effectLst>
                  <a:outerShdw blurRad="38100" dist="38100" dir="2700000" algn="tl">
                    <a:srgbClr val="000000"/>
                  </a:outerShdw>
                </a:effectLst>
                <a:cs typeface="Times New Roman" charset="0"/>
              </a:rPr>
              <a:t>I</a:t>
            </a:r>
            <a:r>
              <a:rPr lang="en-US" sz="4000" b="1" dirty="0">
                <a:effectLst>
                  <a:outerShdw blurRad="38100" dist="38100" dir="2700000" algn="tl">
                    <a:srgbClr val="000000"/>
                  </a:outerShdw>
                </a:effectLst>
                <a:cs typeface="Times New Roman" charset="0"/>
              </a:rPr>
              <a:t>            </a:t>
            </a:r>
            <a:r>
              <a:rPr lang="bg-BG" sz="4000" b="1" dirty="0">
                <a:solidFill>
                  <a:srgbClr val="FFC000"/>
                </a:solidFill>
                <a:effectLst>
                  <a:outerShdw blurRad="38100" dist="38100" dir="2700000" algn="tl">
                    <a:srgbClr val="000000"/>
                  </a:outerShdw>
                </a:effectLst>
                <a:cs typeface="Times New Roman" charset="0"/>
              </a:rPr>
              <a:t>Open Access</a:t>
            </a:r>
            <a:r>
              <a:rPr lang="bg-BG" sz="4000" b="1" dirty="0" smtClean="0">
                <a:solidFill>
                  <a:srgbClr val="FFC000"/>
                </a:solidFill>
                <a:effectLst>
                  <a:outerShdw blurRad="38100" dist="38100" dir="2700000" algn="tl">
                    <a:srgbClr val="000000"/>
                  </a:outerShdw>
                </a:effectLst>
                <a:cs typeface="Times New Roman" charset="0"/>
              </a:rPr>
              <a:t>!</a:t>
            </a:r>
            <a:endParaRPr lang="en-US" sz="4000" b="1" dirty="0" smtClean="0">
              <a:solidFill>
                <a:srgbClr val="FFC000"/>
              </a:solidFill>
              <a:effectLst>
                <a:outerShdw blurRad="38100" dist="38100" dir="2700000" algn="tl">
                  <a:srgbClr val="000000"/>
                </a:outerShdw>
              </a:effectLst>
              <a:cs typeface="Times New Roman" charset="0"/>
            </a:endParaRPr>
          </a:p>
        </p:txBody>
      </p:sp>
      <p:pic>
        <p:nvPicPr>
          <p:cNvPr id="29699" name="Picture 3"/>
          <p:cNvPicPr>
            <a:picLocks noChangeAspect="1" noChangeArrowheads="1"/>
          </p:cNvPicPr>
          <p:nvPr/>
        </p:nvPicPr>
        <p:blipFill>
          <a:blip r:embed="rId2" cstate="print"/>
          <a:srcRect/>
          <a:stretch>
            <a:fillRect/>
          </a:stretch>
        </p:blipFill>
        <p:spPr bwMode="auto">
          <a:xfrm>
            <a:off x="2223453" y="1002030"/>
            <a:ext cx="1323975" cy="1181100"/>
          </a:xfrm>
          <a:prstGeom prst="rect">
            <a:avLst/>
          </a:prstGeom>
          <a:noFill/>
          <a:ln w="9525">
            <a:noFill/>
            <a:miter lim="800000"/>
            <a:headEnd/>
            <a:tailEnd/>
          </a:ln>
        </p:spPr>
      </p:pic>
      <p:sp>
        <p:nvSpPr>
          <p:cNvPr id="10" name="Rectangle 9"/>
          <p:cNvSpPr/>
          <p:nvPr/>
        </p:nvSpPr>
        <p:spPr>
          <a:xfrm>
            <a:off x="5369794" y="5283253"/>
            <a:ext cx="718466" cy="323165"/>
          </a:xfrm>
          <a:prstGeom prst="rect">
            <a:avLst/>
          </a:prstGeom>
        </p:spPr>
        <p:txBody>
          <a:bodyPr wrap="none">
            <a:spAutoFit/>
          </a:bodyPr>
          <a:lstStyle/>
          <a:p>
            <a:r>
              <a:rPr lang="en-US" dirty="0" smtClean="0">
                <a:solidFill>
                  <a:schemeClr val="bg1"/>
                </a:solidFill>
                <a:latin typeface="Arial" charset="0"/>
                <a:ea typeface="ＭＳ Ｐゴシック" charset="0"/>
              </a:rPr>
              <a:t>PLAZI</a:t>
            </a:r>
            <a:endParaRPr lang="bg-BG" dirty="0">
              <a:solidFill>
                <a:schemeClr val="bg1"/>
              </a:solidFill>
            </a:endParaRPr>
          </a:p>
        </p:txBody>
      </p:sp>
      <p:sp>
        <p:nvSpPr>
          <p:cNvPr id="11" name="Rectangle 10"/>
          <p:cNvSpPr/>
          <p:nvPr/>
        </p:nvSpPr>
        <p:spPr>
          <a:xfrm>
            <a:off x="1134737" y="2930487"/>
            <a:ext cx="7160964" cy="2259080"/>
          </a:xfrm>
          <a:prstGeom prst="rect">
            <a:avLst/>
          </a:prstGeom>
        </p:spPr>
        <p:txBody>
          <a:bodyPr wrap="square">
            <a:spAutoFit/>
          </a:bodyPr>
          <a:lstStyle/>
          <a:p>
            <a:pPr marL="342900" indent="-342900" algn="ctr">
              <a:lnSpc>
                <a:spcPct val="110000"/>
              </a:lnSpc>
            </a:pPr>
            <a:r>
              <a:rPr lang="en-US" sz="3200" dirty="0" smtClean="0"/>
              <a:t>Implementation in other domains </a:t>
            </a:r>
            <a:br>
              <a:rPr lang="en-US" sz="3200" dirty="0" smtClean="0"/>
            </a:br>
            <a:r>
              <a:rPr lang="en-US" sz="3200" dirty="0" smtClean="0">
                <a:solidFill>
                  <a:srgbClr val="FFC000"/>
                </a:solidFill>
              </a:rPr>
              <a:t>welcome</a:t>
            </a:r>
            <a:r>
              <a:rPr lang="en-US" sz="3200" dirty="0" smtClean="0">
                <a:solidFill>
                  <a:srgbClr val="FFC000"/>
                </a:solidFill>
              </a:rPr>
              <a:t>!</a:t>
            </a:r>
          </a:p>
          <a:p>
            <a:pPr marL="342900" indent="-342900" algn="ctr">
              <a:lnSpc>
                <a:spcPct val="110000"/>
              </a:lnSpc>
            </a:pPr>
            <a:endParaRPr lang="en-US" sz="3200" dirty="0" smtClean="0">
              <a:solidFill>
                <a:srgbClr val="FFC000"/>
              </a:solidFill>
            </a:endParaRPr>
          </a:p>
          <a:p>
            <a:pPr marL="342900" indent="-342900" algn="ctr">
              <a:lnSpc>
                <a:spcPct val="110000"/>
              </a:lnSpc>
            </a:pPr>
            <a:r>
              <a:rPr lang="en-US" sz="3200" dirty="0" smtClean="0">
                <a:solidFill>
                  <a:schemeClr val="bg1">
                    <a:lumMod val="20000"/>
                    <a:lumOff val="80000"/>
                  </a:schemeClr>
                </a:solidFill>
              </a:rPr>
              <a:t>penev@pensoft.net</a:t>
            </a:r>
            <a:endParaRPr lang="en-US" sz="3200" dirty="0" smtClean="0">
              <a:solidFill>
                <a:schemeClr val="bg1">
                  <a:lumMod val="20000"/>
                  <a:lumOff val="8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 you for your attention.jpg"/>
          <p:cNvPicPr>
            <a:picLocks noChangeAspect="1"/>
          </p:cNvPicPr>
          <p:nvPr/>
        </p:nvPicPr>
        <p:blipFill>
          <a:blip r:embed="rId2" cstate="print"/>
          <a:stretch>
            <a:fillRect/>
          </a:stretch>
        </p:blipFill>
        <p:spPr>
          <a:xfrm>
            <a:off x="493636" y="0"/>
            <a:ext cx="8176606" cy="6858000"/>
          </a:xfrm>
          <a:prstGeom prst="rect">
            <a:avLst/>
          </a:prstGeom>
          <a:ln>
            <a:noFill/>
          </a:ln>
        </p:spPr>
      </p:pic>
      <p:pic>
        <p:nvPicPr>
          <p:cNvPr id="146434" name="Picture 2" descr="BDJ"/>
          <p:cNvPicPr>
            <a:picLocks noChangeAspect="1" noChangeArrowheads="1"/>
          </p:cNvPicPr>
          <p:nvPr/>
        </p:nvPicPr>
        <p:blipFill>
          <a:blip r:embed="rId3" cstate="print"/>
          <a:srcRect/>
          <a:stretch>
            <a:fillRect/>
          </a:stretch>
        </p:blipFill>
        <p:spPr bwMode="auto">
          <a:xfrm>
            <a:off x="1011861" y="5725391"/>
            <a:ext cx="3788739" cy="1132609"/>
          </a:xfrm>
          <a:prstGeom prst="rect">
            <a:avLst/>
          </a:prstGeom>
          <a:noFill/>
          <a:ln w="44450">
            <a:solidFill>
              <a:schemeClr val="tx1"/>
            </a:solidFill>
          </a:ln>
        </p:spPr>
      </p:pic>
      <p:sp>
        <p:nvSpPr>
          <p:cNvPr id="4" name="Rectangle 3"/>
          <p:cNvSpPr/>
          <p:nvPr/>
        </p:nvSpPr>
        <p:spPr>
          <a:xfrm>
            <a:off x="5526909" y="6358150"/>
            <a:ext cx="2810385" cy="323165"/>
          </a:xfrm>
          <a:prstGeom prst="rect">
            <a:avLst/>
          </a:prstGeom>
        </p:spPr>
        <p:txBody>
          <a:bodyPr wrap="none">
            <a:spAutoFit/>
          </a:bodyPr>
          <a:lstStyle/>
          <a:p>
            <a:r>
              <a:rPr lang="en-US" dirty="0" smtClean="0">
                <a:solidFill>
                  <a:srgbClr val="002060"/>
                </a:solidFill>
                <a:latin typeface="Arial" charset="0"/>
                <a:ea typeface="ＭＳ Ｐゴシック" charset="0"/>
                <a:cs typeface="ＭＳ Ｐゴシック" charset="0"/>
              </a:rPr>
              <a:t>Drawings</a:t>
            </a:r>
            <a:r>
              <a:rPr lang="en-US" dirty="0" smtClean="0">
                <a:solidFill>
                  <a:schemeClr val="bg2"/>
                </a:solidFill>
                <a:latin typeface="Arial" charset="0"/>
                <a:ea typeface="ＭＳ Ｐゴシック" charset="0"/>
                <a:cs typeface="ＭＳ Ｐゴシック" charset="0"/>
              </a:rPr>
              <a:t>: </a:t>
            </a:r>
            <a:r>
              <a:rPr lang="en-US" dirty="0" smtClean="0">
                <a:solidFill>
                  <a:srgbClr val="FFFF00"/>
                </a:solidFill>
                <a:latin typeface="Arial" charset="0"/>
                <a:ea typeface="ＭＳ Ｐゴシック" charset="0"/>
                <a:cs typeface="ＭＳ Ｐゴシック" charset="0"/>
              </a:rPr>
              <a:t>slavenapeneva.com</a:t>
            </a:r>
            <a:endParaRPr lang="bg-BG" dirty="0">
              <a:solidFill>
                <a:srgbClr val="FFFF00"/>
              </a:solidFill>
            </a:endParaRPr>
          </a:p>
        </p:txBody>
      </p:sp>
      <p:sp>
        <p:nvSpPr>
          <p:cNvPr id="5" name="Rectangle 4"/>
          <p:cNvSpPr/>
          <p:nvPr/>
        </p:nvSpPr>
        <p:spPr bwMode="auto">
          <a:xfrm>
            <a:off x="987136" y="5694219"/>
            <a:ext cx="3855028" cy="1163781"/>
          </a:xfrm>
          <a:prstGeom prst="rect">
            <a:avLst/>
          </a:prstGeom>
          <a:noFill/>
          <a:ln w="38100" cap="flat" cmpd="sng" algn="ctr">
            <a:solidFill>
              <a:srgbClr val="FFC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0"/>
            <a:ext cx="8229600" cy="1143000"/>
          </a:xfrm>
        </p:spPr>
        <p:txBody>
          <a:bodyPr/>
          <a:lstStyle/>
          <a:p>
            <a:r>
              <a:rPr lang="en-US" sz="4200" b="0" dirty="0" smtClean="0">
                <a:solidFill>
                  <a:schemeClr val="tx1"/>
                </a:solidFill>
              </a:rPr>
              <a:t>The “impact factor” pressure</a:t>
            </a:r>
            <a:endParaRPr lang="bg-BG" sz="4200" b="0" dirty="0">
              <a:solidFill>
                <a:schemeClr val="tx1"/>
              </a:solidFill>
            </a:endParaRPr>
          </a:p>
        </p:txBody>
      </p:sp>
      <p:pic>
        <p:nvPicPr>
          <p:cNvPr id="4" name="Picture 3" descr="1-04.jpg"/>
          <p:cNvPicPr>
            <a:picLocks noChangeAspect="1"/>
          </p:cNvPicPr>
          <p:nvPr/>
        </p:nvPicPr>
        <p:blipFill>
          <a:blip r:embed="rId2" cstate="print"/>
          <a:stretch>
            <a:fillRect/>
          </a:stretch>
        </p:blipFill>
        <p:spPr>
          <a:xfrm>
            <a:off x="1005840" y="1068544"/>
            <a:ext cx="7366000" cy="5789456"/>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AutoShape 2" descr="reject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2" name="AutoShape 4" descr="reject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4" name="AutoShape 6" descr="reject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6" name="AutoShape 8" descr="https://mail-attachment.googleusercontent.com/attachment/?ui=2&amp;ik=624a55f074&amp;view=att&amp;th=140a580315c353b0&amp;attid=0.1&amp;disp=inline&amp;safe=1&amp;zw&amp;saduie=AG9B_P_yRwpzck2KMEWxNDxkRVSf&amp;sadet=1378120269820&amp;sads=Wz7K8gjGeIDPti9fJE1ayXkYNR8"/>
          <p:cNvSpPr>
            <a:spLocks noChangeAspect="1" noChangeArrowheads="1"/>
          </p:cNvSpPr>
          <p:nvPr/>
        </p:nvSpPr>
        <p:spPr bwMode="auto">
          <a:xfrm>
            <a:off x="155575" y="-3094038"/>
            <a:ext cx="4762500" cy="645795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8" name="AutoShape 10" descr="https://mail-attachment.googleusercontent.com/attachment/?ui=2&amp;ik=624a55f074&amp;view=att&amp;th=140a580315c353b0&amp;attid=0.1&amp;disp=inline&amp;safe=1&amp;zw&amp;saduie=AG9B_P_yRwpzck2KMEWxNDxkRVSf&amp;sadet=1378120269820&amp;sads=Wz7K8gjGeIDPti9fJE1ayXkYNR8"/>
          <p:cNvSpPr>
            <a:spLocks noChangeAspect="1" noChangeArrowheads="1"/>
          </p:cNvSpPr>
          <p:nvPr/>
        </p:nvSpPr>
        <p:spPr bwMode="auto">
          <a:xfrm>
            <a:off x="155575" y="-3094038"/>
            <a:ext cx="4762500" cy="6457951"/>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11" name="Picture 10" descr="reject1.jpg"/>
          <p:cNvPicPr>
            <a:picLocks noChangeAspect="1"/>
          </p:cNvPicPr>
          <p:nvPr/>
        </p:nvPicPr>
        <p:blipFill>
          <a:blip r:embed="rId2" cstate="print"/>
          <a:stretch>
            <a:fillRect/>
          </a:stretch>
        </p:blipFill>
        <p:spPr>
          <a:xfrm>
            <a:off x="2049780" y="12192"/>
            <a:ext cx="5044440" cy="6833616"/>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AutoShape 2" descr="reject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35172" name="AutoShape 4" descr="reject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135173" name="Picture 5"/>
          <p:cNvPicPr>
            <a:picLocks noChangeAspect="1" noChangeArrowheads="1"/>
          </p:cNvPicPr>
          <p:nvPr/>
        </p:nvPicPr>
        <p:blipFill>
          <a:blip r:embed="rId2" cstate="print"/>
          <a:srcRect/>
          <a:stretch>
            <a:fillRect/>
          </a:stretch>
        </p:blipFill>
        <p:spPr bwMode="auto">
          <a:xfrm>
            <a:off x="2041071" y="0"/>
            <a:ext cx="506185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62962" tIns="31481" rIns="62962" bIns="31481"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500" b="0" i="0" u="none" strike="noStrike" cap="none" normalizeH="0" baseline="0" smtClean="0">
            <a:ln>
              <a:noFill/>
            </a:ln>
            <a:solidFill>
              <a:schemeClr val="tx1"/>
            </a:solidFill>
            <a:effectLst/>
            <a:latin typeface="Verdana" pitchFamily="34"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62962" tIns="31481" rIns="62962" bIns="31481"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500" b="0" i="0" u="none" strike="noStrike" cap="none" normalizeH="0" baseline="0" smtClean="0">
            <a:ln>
              <a:noFill/>
            </a:ln>
            <a:solidFill>
              <a:schemeClr val="tx1"/>
            </a:solidFill>
            <a:effectLst/>
            <a:latin typeface="Verdana" pitchFamily="34" charset="0"/>
            <a:cs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47698</TotalTime>
  <Words>1348</Words>
  <Application>Microsoft Office PowerPoint</Application>
  <PresentationFormat>On-screen Show (4:3)</PresentationFormat>
  <Paragraphs>133</Paragraphs>
  <Slides>65</Slides>
  <Notes>9</Notes>
  <HiddenSlides>1</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Stream</vt:lpstr>
      <vt:lpstr>Authoring, peer-review and publication in one place, for the first time! Pensoft Journal System (PJS 2.0)</vt:lpstr>
      <vt:lpstr>The “Publishing Bottleneck (in Biodiversity)”?  What is that?</vt:lpstr>
      <vt:lpstr>Massive sampling/data gathering</vt:lpstr>
      <vt:lpstr>‘Dark species’ increase dramatically! </vt:lpstr>
      <vt:lpstr>The paper/PDF impediment</vt:lpstr>
      <vt:lpstr>Slide 6</vt:lpstr>
      <vt:lpstr>The “impact factor” pressure</vt:lpstr>
      <vt:lpstr>Slide 8</vt:lpstr>
      <vt:lpstr>Slide 9</vt:lpstr>
      <vt:lpstr>The “peer review” pressure</vt:lpstr>
      <vt:lpstr>Low uptake of open data publishing/sharing</vt:lpstr>
      <vt:lpstr>Slide 12</vt:lpstr>
      <vt:lpstr>Slide 13</vt:lpstr>
      <vt:lpstr>A solution?</vt:lpstr>
      <vt:lpstr>Slide 15</vt:lpstr>
      <vt:lpstr>Slide 16</vt:lpstr>
      <vt:lpstr>Slide 17</vt:lpstr>
      <vt:lpstr>Launch date       http://biodiversitydatajournal.com</vt:lpstr>
      <vt:lpstr>Novel concepts</vt:lpstr>
      <vt:lpstr>How  we do that?</vt:lpstr>
      <vt:lpstr>Novel work flows</vt:lpstr>
      <vt:lpstr>Slide 22</vt:lpstr>
      <vt:lpstr>Slide 23</vt:lpstr>
      <vt:lpstr>Slide 24</vt:lpstr>
      <vt:lpstr>Slide 25</vt:lpstr>
      <vt:lpstr>External links</vt:lpstr>
      <vt:lpstr>Import tabular data</vt:lpstr>
      <vt:lpstr>Template</vt:lpstr>
      <vt:lpstr>Data converted into text</vt:lpstr>
      <vt:lpstr>Compose plates</vt:lpstr>
      <vt:lpstr>Slide 31</vt:lpstr>
      <vt:lpstr>Slide 32</vt:lpstr>
      <vt:lpstr>Slide 33</vt:lpstr>
      <vt:lpstr>Novel work flows</vt:lpstr>
      <vt:lpstr>Slide 35</vt:lpstr>
      <vt:lpstr>Slide 36</vt:lpstr>
      <vt:lpstr>Slide 37</vt:lpstr>
      <vt:lpstr>Now imagine…</vt:lpstr>
      <vt:lpstr>Consolidated Review Version</vt:lpstr>
      <vt:lpstr>Novel work flow</vt:lpstr>
      <vt:lpstr>Slide 41</vt:lpstr>
      <vt:lpstr>Article metadata</vt:lpstr>
      <vt:lpstr>Download data</vt:lpstr>
      <vt:lpstr>Map distributions</vt:lpstr>
      <vt:lpstr>Taxon names and their usages</vt:lpstr>
      <vt:lpstr>Taxon profile</vt:lpstr>
      <vt:lpstr>Taxon profile</vt:lpstr>
      <vt:lpstr>Tables and Figures</vt:lpstr>
      <vt:lpstr>Tables and Figures</vt:lpstr>
      <vt:lpstr>Tables and Figures</vt:lpstr>
      <vt:lpstr>References</vt:lpstr>
      <vt:lpstr>Slide 52</vt:lpstr>
      <vt:lpstr>No author guidelines! The tool will guide you! </vt:lpstr>
      <vt:lpstr>Authors do not need to markup or hyperlink anything!  PWT does this for you!</vt:lpstr>
      <vt:lpstr>Slide 55</vt:lpstr>
      <vt:lpstr>Slide 56</vt:lpstr>
      <vt:lpstr>Layout stage skipped!</vt:lpstr>
      <vt:lpstr>Slide 58</vt:lpstr>
      <vt:lpstr>Slide 59</vt:lpstr>
      <vt:lpstr>Why a new journal?</vt:lpstr>
      <vt:lpstr>Slide 61</vt:lpstr>
      <vt:lpstr>Slide 62</vt:lpstr>
      <vt:lpstr>Slide 63</vt:lpstr>
      <vt:lpstr>Slide 64</vt:lpstr>
      <vt:lpstr>Slide 65</vt:lpstr>
    </vt:vector>
  </TitlesOfParts>
  <Company>Pensoft Publishers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Lyubomir Penev</dc:creator>
  <cp:lastModifiedBy>Lyubomir</cp:lastModifiedBy>
  <cp:revision>1173</cp:revision>
  <dcterms:created xsi:type="dcterms:W3CDTF">2009-05-17T12:46:22Z</dcterms:created>
  <dcterms:modified xsi:type="dcterms:W3CDTF">2013-09-20T05:58:40Z</dcterms:modified>
</cp:coreProperties>
</file>